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76" r:id="rId3"/>
  </p:sldMasterIdLst>
  <p:notesMasterIdLst>
    <p:notesMasterId r:id="rId33"/>
  </p:notesMasterIdLst>
  <p:sldIdLst>
    <p:sldId id="347" r:id="rId4"/>
    <p:sldId id="381" r:id="rId5"/>
    <p:sldId id="363" r:id="rId6"/>
    <p:sldId id="364" r:id="rId7"/>
    <p:sldId id="366" r:id="rId8"/>
    <p:sldId id="367" r:id="rId9"/>
    <p:sldId id="368" r:id="rId10"/>
    <p:sldId id="369" r:id="rId11"/>
    <p:sldId id="370" r:id="rId12"/>
    <p:sldId id="371" r:id="rId13"/>
    <p:sldId id="377" r:id="rId14"/>
    <p:sldId id="395" r:id="rId15"/>
    <p:sldId id="374" r:id="rId16"/>
    <p:sldId id="375" r:id="rId17"/>
    <p:sldId id="373" r:id="rId18"/>
    <p:sldId id="372" r:id="rId19"/>
    <p:sldId id="376" r:id="rId20"/>
    <p:sldId id="382" r:id="rId21"/>
    <p:sldId id="379" r:id="rId22"/>
    <p:sldId id="380" r:id="rId23"/>
    <p:sldId id="383" r:id="rId24"/>
    <p:sldId id="393" r:id="rId25"/>
    <p:sldId id="386" r:id="rId26"/>
    <p:sldId id="387" r:id="rId27"/>
    <p:sldId id="388" r:id="rId28"/>
    <p:sldId id="392" r:id="rId29"/>
    <p:sldId id="390" r:id="rId30"/>
    <p:sldId id="391" r:id="rId31"/>
    <p:sldId id="356"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9" clrIdx="0"/>
  <p:cmAuthor id="1" name="Chris Murphy (Offsite Contractor)" initials="CM(C" lastIdx="2" clrIdx="1">
    <p:extLst>
      <p:ext uri="{19B8F6BF-5375-455C-9EA6-DF929625EA0E}">
        <p15:presenceInfo xmlns:p15="http://schemas.microsoft.com/office/powerpoint/2012/main"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0F6"/>
    <a:srgbClr val="EBF3F7"/>
    <a:srgbClr val="61A0DB"/>
    <a:srgbClr val="F3F3F3"/>
    <a:srgbClr val="3F3F3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10" autoAdjust="0"/>
    <p:restoredTop sz="86391" autoAdjust="0"/>
  </p:normalViewPr>
  <p:slideViewPr>
    <p:cSldViewPr snapToGrid="0" showGuides="1">
      <p:cViewPr varScale="1">
        <p:scale>
          <a:sx n="55" d="100"/>
          <a:sy n="55" d="100"/>
        </p:scale>
        <p:origin x="144" y="840"/>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1E660C-407B-491F-828B-BC449ECF8533}" type="doc">
      <dgm:prSet loTypeId="urn:microsoft.com/office/officeart/2005/8/layout/cycle8" loCatId="cycle" qsTypeId="urn:microsoft.com/office/officeart/2005/8/quickstyle/simple5" qsCatId="simple" csTypeId="urn:microsoft.com/office/officeart/2005/8/colors/colorful1" csCatId="colorful" phldr="1"/>
      <dgm:spPr/>
    </dgm:pt>
    <dgm:pt modelId="{F805A52F-B335-4FA2-9045-C2669BAC1D6B}">
      <dgm:prSet phldrT="[Text]"/>
      <dgm:spPr/>
      <dgm:t>
        <a:bodyPr/>
        <a:lstStyle/>
        <a:p>
          <a:r>
            <a:rPr lang="en-US" dirty="0"/>
            <a:t>Develop</a:t>
          </a:r>
        </a:p>
      </dgm:t>
    </dgm:pt>
    <dgm:pt modelId="{6DAE9CFE-7829-438A-9AC5-C37554E86745}" type="parTrans" cxnId="{91A315D6-3CE0-4A68-9FDC-BFB1A75C7B93}">
      <dgm:prSet/>
      <dgm:spPr/>
      <dgm:t>
        <a:bodyPr/>
        <a:lstStyle/>
        <a:p>
          <a:endParaRPr lang="en-US"/>
        </a:p>
      </dgm:t>
    </dgm:pt>
    <dgm:pt modelId="{C7FB293F-6AC9-44C8-B93C-5DE05C659855}" type="sibTrans" cxnId="{91A315D6-3CE0-4A68-9FDC-BFB1A75C7B93}">
      <dgm:prSet/>
      <dgm:spPr/>
      <dgm:t>
        <a:bodyPr/>
        <a:lstStyle/>
        <a:p>
          <a:endParaRPr lang="en-US"/>
        </a:p>
      </dgm:t>
    </dgm:pt>
    <dgm:pt modelId="{9467A7E0-97FD-4423-B1B0-3FFF96CDC037}">
      <dgm:prSet phldrT="[Text]"/>
      <dgm:spPr/>
      <dgm:t>
        <a:bodyPr/>
        <a:lstStyle/>
        <a:p>
          <a:r>
            <a:rPr lang="en-US" dirty="0"/>
            <a:t>Test</a:t>
          </a:r>
        </a:p>
      </dgm:t>
    </dgm:pt>
    <dgm:pt modelId="{1A96FE06-1694-49BA-810B-0E635CC26FD3}" type="parTrans" cxnId="{1835A7B6-915A-499A-8AAE-21F0068BC96E}">
      <dgm:prSet/>
      <dgm:spPr/>
      <dgm:t>
        <a:bodyPr/>
        <a:lstStyle/>
        <a:p>
          <a:endParaRPr lang="en-US"/>
        </a:p>
      </dgm:t>
    </dgm:pt>
    <dgm:pt modelId="{596AA402-885D-482C-BEAA-F9C83266E88D}" type="sibTrans" cxnId="{1835A7B6-915A-499A-8AAE-21F0068BC96E}">
      <dgm:prSet/>
      <dgm:spPr/>
      <dgm:t>
        <a:bodyPr/>
        <a:lstStyle/>
        <a:p>
          <a:endParaRPr lang="en-US"/>
        </a:p>
      </dgm:t>
    </dgm:pt>
    <dgm:pt modelId="{A83CA878-5763-48E7-BC2E-67B4ED0F76C9}">
      <dgm:prSet phldrT="[Text]"/>
      <dgm:spPr/>
      <dgm:t>
        <a:bodyPr/>
        <a:lstStyle/>
        <a:p>
          <a:r>
            <a:rPr lang="en-US" dirty="0"/>
            <a:t>Evaluate</a:t>
          </a:r>
        </a:p>
      </dgm:t>
    </dgm:pt>
    <dgm:pt modelId="{6554DFB9-14AE-4D50-8711-F8248E1317F0}" type="parTrans" cxnId="{F00ED45E-7BDB-424C-A740-A4036B76FEEF}">
      <dgm:prSet/>
      <dgm:spPr/>
      <dgm:t>
        <a:bodyPr/>
        <a:lstStyle/>
        <a:p>
          <a:endParaRPr lang="en-US"/>
        </a:p>
      </dgm:t>
    </dgm:pt>
    <dgm:pt modelId="{9D8B6284-2633-4036-ADC0-C3D484B5E02A}" type="sibTrans" cxnId="{F00ED45E-7BDB-424C-A740-A4036B76FEEF}">
      <dgm:prSet/>
      <dgm:spPr/>
      <dgm:t>
        <a:bodyPr/>
        <a:lstStyle/>
        <a:p>
          <a:endParaRPr lang="en-US"/>
        </a:p>
      </dgm:t>
    </dgm:pt>
    <dgm:pt modelId="{9AF5ED07-3088-4ACB-958E-6FA8D7C41151}">
      <dgm:prSet phldrT="[Text]"/>
      <dgm:spPr/>
      <dgm:t>
        <a:bodyPr/>
        <a:lstStyle/>
        <a:p>
          <a:r>
            <a:rPr lang="en-US" dirty="0"/>
            <a:t>Design</a:t>
          </a:r>
        </a:p>
      </dgm:t>
    </dgm:pt>
    <dgm:pt modelId="{AA97288F-169D-402D-AC23-14F5D8E33E5F}" type="parTrans" cxnId="{1018D367-6A3F-4EF4-8A25-7D4A5298BCBB}">
      <dgm:prSet/>
      <dgm:spPr/>
      <dgm:t>
        <a:bodyPr/>
        <a:lstStyle/>
        <a:p>
          <a:endParaRPr lang="en-US"/>
        </a:p>
      </dgm:t>
    </dgm:pt>
    <dgm:pt modelId="{9B16C08B-5185-49DB-AAA5-3AACC3238E57}" type="sibTrans" cxnId="{1018D367-6A3F-4EF4-8A25-7D4A5298BCBB}">
      <dgm:prSet/>
      <dgm:spPr/>
      <dgm:t>
        <a:bodyPr/>
        <a:lstStyle/>
        <a:p>
          <a:endParaRPr lang="en-US"/>
        </a:p>
      </dgm:t>
    </dgm:pt>
    <dgm:pt modelId="{8513B4C9-AB47-478A-80E3-4256F01F2353}" type="pres">
      <dgm:prSet presAssocID="{CC1E660C-407B-491F-828B-BC449ECF8533}" presName="compositeShape" presStyleCnt="0">
        <dgm:presLayoutVars>
          <dgm:chMax val="7"/>
          <dgm:dir/>
          <dgm:resizeHandles val="exact"/>
        </dgm:presLayoutVars>
      </dgm:prSet>
      <dgm:spPr/>
    </dgm:pt>
    <dgm:pt modelId="{E8A2EA1C-CF58-4DEB-B359-55164650B60C}" type="pres">
      <dgm:prSet presAssocID="{CC1E660C-407B-491F-828B-BC449ECF8533}" presName="wedge1" presStyleLbl="node1" presStyleIdx="0" presStyleCnt="4"/>
      <dgm:spPr/>
      <dgm:t>
        <a:bodyPr/>
        <a:lstStyle/>
        <a:p>
          <a:endParaRPr lang="en-US"/>
        </a:p>
      </dgm:t>
    </dgm:pt>
    <dgm:pt modelId="{12959161-8281-4C20-9328-1ACF7975539D}" type="pres">
      <dgm:prSet presAssocID="{CC1E660C-407B-491F-828B-BC449ECF8533}" presName="dummy1a" presStyleCnt="0"/>
      <dgm:spPr/>
    </dgm:pt>
    <dgm:pt modelId="{50AFE2EA-7035-42F4-8B75-5883AD967BEC}" type="pres">
      <dgm:prSet presAssocID="{CC1E660C-407B-491F-828B-BC449ECF8533}" presName="dummy1b" presStyleCnt="0"/>
      <dgm:spPr/>
    </dgm:pt>
    <dgm:pt modelId="{67EE6D5F-C839-4083-ADAE-347E52EA8143}" type="pres">
      <dgm:prSet presAssocID="{CC1E660C-407B-491F-828B-BC449ECF8533}" presName="wedge1Tx" presStyleLbl="node1" presStyleIdx="0" presStyleCnt="4">
        <dgm:presLayoutVars>
          <dgm:chMax val="0"/>
          <dgm:chPref val="0"/>
          <dgm:bulletEnabled val="1"/>
        </dgm:presLayoutVars>
      </dgm:prSet>
      <dgm:spPr/>
      <dgm:t>
        <a:bodyPr/>
        <a:lstStyle/>
        <a:p>
          <a:endParaRPr lang="en-US"/>
        </a:p>
      </dgm:t>
    </dgm:pt>
    <dgm:pt modelId="{7144D4D4-57EB-42AD-9E92-BE8F51677BD5}" type="pres">
      <dgm:prSet presAssocID="{CC1E660C-407B-491F-828B-BC449ECF8533}" presName="wedge2" presStyleLbl="node1" presStyleIdx="1" presStyleCnt="4"/>
      <dgm:spPr/>
      <dgm:t>
        <a:bodyPr/>
        <a:lstStyle/>
        <a:p>
          <a:endParaRPr lang="en-US"/>
        </a:p>
      </dgm:t>
    </dgm:pt>
    <dgm:pt modelId="{2B6C0CD0-C220-4BBE-BF55-8775122AEB85}" type="pres">
      <dgm:prSet presAssocID="{CC1E660C-407B-491F-828B-BC449ECF8533}" presName="dummy2a" presStyleCnt="0"/>
      <dgm:spPr/>
    </dgm:pt>
    <dgm:pt modelId="{6853CACB-D4FC-4F5F-A6D9-553E5A3578A7}" type="pres">
      <dgm:prSet presAssocID="{CC1E660C-407B-491F-828B-BC449ECF8533}" presName="dummy2b" presStyleCnt="0"/>
      <dgm:spPr/>
    </dgm:pt>
    <dgm:pt modelId="{0CAD3C6B-D4CB-46DC-A126-DFFA5DBD312F}" type="pres">
      <dgm:prSet presAssocID="{CC1E660C-407B-491F-828B-BC449ECF8533}" presName="wedge2Tx" presStyleLbl="node1" presStyleIdx="1" presStyleCnt="4">
        <dgm:presLayoutVars>
          <dgm:chMax val="0"/>
          <dgm:chPref val="0"/>
          <dgm:bulletEnabled val="1"/>
        </dgm:presLayoutVars>
      </dgm:prSet>
      <dgm:spPr/>
      <dgm:t>
        <a:bodyPr/>
        <a:lstStyle/>
        <a:p>
          <a:endParaRPr lang="en-US"/>
        </a:p>
      </dgm:t>
    </dgm:pt>
    <dgm:pt modelId="{1F617ED4-665D-4948-AD32-4E5AA52E348F}" type="pres">
      <dgm:prSet presAssocID="{CC1E660C-407B-491F-828B-BC449ECF8533}" presName="wedge3" presStyleLbl="node1" presStyleIdx="2" presStyleCnt="4"/>
      <dgm:spPr/>
      <dgm:t>
        <a:bodyPr/>
        <a:lstStyle/>
        <a:p>
          <a:endParaRPr lang="en-US"/>
        </a:p>
      </dgm:t>
    </dgm:pt>
    <dgm:pt modelId="{E34066DC-AECC-4A23-BD24-0511213DBCA6}" type="pres">
      <dgm:prSet presAssocID="{CC1E660C-407B-491F-828B-BC449ECF8533}" presName="dummy3a" presStyleCnt="0"/>
      <dgm:spPr/>
    </dgm:pt>
    <dgm:pt modelId="{970A453C-D682-4506-867A-BB07CE48EA56}" type="pres">
      <dgm:prSet presAssocID="{CC1E660C-407B-491F-828B-BC449ECF8533}" presName="dummy3b" presStyleCnt="0"/>
      <dgm:spPr/>
    </dgm:pt>
    <dgm:pt modelId="{C54D766E-39AB-447E-8DC2-F8E64B454FD7}" type="pres">
      <dgm:prSet presAssocID="{CC1E660C-407B-491F-828B-BC449ECF8533}" presName="wedge3Tx" presStyleLbl="node1" presStyleIdx="2" presStyleCnt="4">
        <dgm:presLayoutVars>
          <dgm:chMax val="0"/>
          <dgm:chPref val="0"/>
          <dgm:bulletEnabled val="1"/>
        </dgm:presLayoutVars>
      </dgm:prSet>
      <dgm:spPr/>
      <dgm:t>
        <a:bodyPr/>
        <a:lstStyle/>
        <a:p>
          <a:endParaRPr lang="en-US"/>
        </a:p>
      </dgm:t>
    </dgm:pt>
    <dgm:pt modelId="{8B310782-D422-4B3E-AF61-1F05AB70CBC7}" type="pres">
      <dgm:prSet presAssocID="{CC1E660C-407B-491F-828B-BC449ECF8533}" presName="wedge4" presStyleLbl="node1" presStyleIdx="3" presStyleCnt="4"/>
      <dgm:spPr/>
      <dgm:t>
        <a:bodyPr/>
        <a:lstStyle/>
        <a:p>
          <a:endParaRPr lang="en-US"/>
        </a:p>
      </dgm:t>
    </dgm:pt>
    <dgm:pt modelId="{560CCC20-E8F9-43E5-A1D3-3404189F6D8A}" type="pres">
      <dgm:prSet presAssocID="{CC1E660C-407B-491F-828B-BC449ECF8533}" presName="dummy4a" presStyleCnt="0"/>
      <dgm:spPr/>
    </dgm:pt>
    <dgm:pt modelId="{315D62C9-C3C5-45D1-AAD5-7C03151247DC}" type="pres">
      <dgm:prSet presAssocID="{CC1E660C-407B-491F-828B-BC449ECF8533}" presName="dummy4b" presStyleCnt="0"/>
      <dgm:spPr/>
    </dgm:pt>
    <dgm:pt modelId="{E04C12B9-8B23-41AD-910D-59BB0F7C6081}" type="pres">
      <dgm:prSet presAssocID="{CC1E660C-407B-491F-828B-BC449ECF8533}" presName="wedge4Tx" presStyleLbl="node1" presStyleIdx="3" presStyleCnt="4">
        <dgm:presLayoutVars>
          <dgm:chMax val="0"/>
          <dgm:chPref val="0"/>
          <dgm:bulletEnabled val="1"/>
        </dgm:presLayoutVars>
      </dgm:prSet>
      <dgm:spPr/>
      <dgm:t>
        <a:bodyPr/>
        <a:lstStyle/>
        <a:p>
          <a:endParaRPr lang="en-US"/>
        </a:p>
      </dgm:t>
    </dgm:pt>
    <dgm:pt modelId="{E62A8C87-03EC-4176-A75E-998A6A8F220A}" type="pres">
      <dgm:prSet presAssocID="{C7FB293F-6AC9-44C8-B93C-5DE05C659855}" presName="arrowWedge1" presStyleLbl="fgSibTrans2D1" presStyleIdx="0" presStyleCnt="4"/>
      <dgm:spPr/>
    </dgm:pt>
    <dgm:pt modelId="{F845A87C-6AF6-43B8-893E-F047B4C0F822}" type="pres">
      <dgm:prSet presAssocID="{596AA402-885D-482C-BEAA-F9C83266E88D}" presName="arrowWedge2" presStyleLbl="fgSibTrans2D1" presStyleIdx="1" presStyleCnt="4"/>
      <dgm:spPr/>
    </dgm:pt>
    <dgm:pt modelId="{1FC148D4-2FA7-42BC-AB60-C330DC68583A}" type="pres">
      <dgm:prSet presAssocID="{9D8B6284-2633-4036-ADC0-C3D484B5E02A}" presName="arrowWedge3" presStyleLbl="fgSibTrans2D1" presStyleIdx="2" presStyleCnt="4"/>
      <dgm:spPr/>
    </dgm:pt>
    <dgm:pt modelId="{B74D337A-0A64-4261-A64F-1F01B4D5C4E7}" type="pres">
      <dgm:prSet presAssocID="{9B16C08B-5185-49DB-AAA5-3AACC3238E57}" presName="arrowWedge4" presStyleLbl="fgSibTrans2D1" presStyleIdx="3" presStyleCnt="4"/>
      <dgm:spPr/>
    </dgm:pt>
  </dgm:ptLst>
  <dgm:cxnLst>
    <dgm:cxn modelId="{9B50003E-1E36-4AB7-8A5A-DFEA7491252B}" type="presOf" srcId="{A83CA878-5763-48E7-BC2E-67B4ED0F76C9}" destId="{C54D766E-39AB-447E-8DC2-F8E64B454FD7}" srcOrd="1" destOrd="0" presId="urn:microsoft.com/office/officeart/2005/8/layout/cycle8"/>
    <dgm:cxn modelId="{91A315D6-3CE0-4A68-9FDC-BFB1A75C7B93}" srcId="{CC1E660C-407B-491F-828B-BC449ECF8533}" destId="{F805A52F-B335-4FA2-9045-C2669BAC1D6B}" srcOrd="0" destOrd="0" parTransId="{6DAE9CFE-7829-438A-9AC5-C37554E86745}" sibTransId="{C7FB293F-6AC9-44C8-B93C-5DE05C659855}"/>
    <dgm:cxn modelId="{63FD7E7F-FCB2-4C47-9032-0D85829EB3A3}" type="presOf" srcId="{A83CA878-5763-48E7-BC2E-67B4ED0F76C9}" destId="{1F617ED4-665D-4948-AD32-4E5AA52E348F}" srcOrd="0" destOrd="0" presId="urn:microsoft.com/office/officeart/2005/8/layout/cycle8"/>
    <dgm:cxn modelId="{D99A4E28-DD28-4CF8-A529-5D2AF3F856D2}" type="presOf" srcId="{F805A52F-B335-4FA2-9045-C2669BAC1D6B}" destId="{E8A2EA1C-CF58-4DEB-B359-55164650B60C}" srcOrd="0" destOrd="0" presId="urn:microsoft.com/office/officeart/2005/8/layout/cycle8"/>
    <dgm:cxn modelId="{4D75AD7D-07CF-4C6D-82AB-9E1F765FD57A}" type="presOf" srcId="{9467A7E0-97FD-4423-B1B0-3FFF96CDC037}" destId="{0CAD3C6B-D4CB-46DC-A126-DFFA5DBD312F}" srcOrd="1" destOrd="0" presId="urn:microsoft.com/office/officeart/2005/8/layout/cycle8"/>
    <dgm:cxn modelId="{F74CBDDB-D4B9-418D-9C62-C6D6AB656681}" type="presOf" srcId="{F805A52F-B335-4FA2-9045-C2669BAC1D6B}" destId="{67EE6D5F-C839-4083-ADAE-347E52EA8143}" srcOrd="1" destOrd="0" presId="urn:microsoft.com/office/officeart/2005/8/layout/cycle8"/>
    <dgm:cxn modelId="{27DF84DE-DF69-45A8-B4E4-4A06C383AFA7}" type="presOf" srcId="{CC1E660C-407B-491F-828B-BC449ECF8533}" destId="{8513B4C9-AB47-478A-80E3-4256F01F2353}" srcOrd="0" destOrd="0" presId="urn:microsoft.com/office/officeart/2005/8/layout/cycle8"/>
    <dgm:cxn modelId="{8CF290CD-4F95-4C7A-9181-03FF91DB522F}" type="presOf" srcId="{9AF5ED07-3088-4ACB-958E-6FA8D7C41151}" destId="{8B310782-D422-4B3E-AF61-1F05AB70CBC7}" srcOrd="0" destOrd="0" presId="urn:microsoft.com/office/officeart/2005/8/layout/cycle8"/>
    <dgm:cxn modelId="{380829B7-79D4-4A88-B2E1-FF9E1C7BD36F}" type="presOf" srcId="{9AF5ED07-3088-4ACB-958E-6FA8D7C41151}" destId="{E04C12B9-8B23-41AD-910D-59BB0F7C6081}" srcOrd="1" destOrd="0" presId="urn:microsoft.com/office/officeart/2005/8/layout/cycle8"/>
    <dgm:cxn modelId="{1018D367-6A3F-4EF4-8A25-7D4A5298BCBB}" srcId="{CC1E660C-407B-491F-828B-BC449ECF8533}" destId="{9AF5ED07-3088-4ACB-958E-6FA8D7C41151}" srcOrd="3" destOrd="0" parTransId="{AA97288F-169D-402D-AC23-14F5D8E33E5F}" sibTransId="{9B16C08B-5185-49DB-AAA5-3AACC3238E57}"/>
    <dgm:cxn modelId="{2EA305EC-8BCB-4BAF-97B8-54CF0676C8AA}" type="presOf" srcId="{9467A7E0-97FD-4423-B1B0-3FFF96CDC037}" destId="{7144D4D4-57EB-42AD-9E92-BE8F51677BD5}" srcOrd="0" destOrd="0" presId="urn:microsoft.com/office/officeart/2005/8/layout/cycle8"/>
    <dgm:cxn modelId="{1835A7B6-915A-499A-8AAE-21F0068BC96E}" srcId="{CC1E660C-407B-491F-828B-BC449ECF8533}" destId="{9467A7E0-97FD-4423-B1B0-3FFF96CDC037}" srcOrd="1" destOrd="0" parTransId="{1A96FE06-1694-49BA-810B-0E635CC26FD3}" sibTransId="{596AA402-885D-482C-BEAA-F9C83266E88D}"/>
    <dgm:cxn modelId="{F00ED45E-7BDB-424C-A740-A4036B76FEEF}" srcId="{CC1E660C-407B-491F-828B-BC449ECF8533}" destId="{A83CA878-5763-48E7-BC2E-67B4ED0F76C9}" srcOrd="2" destOrd="0" parTransId="{6554DFB9-14AE-4D50-8711-F8248E1317F0}" sibTransId="{9D8B6284-2633-4036-ADC0-C3D484B5E02A}"/>
    <dgm:cxn modelId="{989A3ADC-1074-423C-93A4-B73DE7CBB737}" type="presParOf" srcId="{8513B4C9-AB47-478A-80E3-4256F01F2353}" destId="{E8A2EA1C-CF58-4DEB-B359-55164650B60C}" srcOrd="0" destOrd="0" presId="urn:microsoft.com/office/officeart/2005/8/layout/cycle8"/>
    <dgm:cxn modelId="{785752C8-C75B-445B-BC13-D5D892584A8A}" type="presParOf" srcId="{8513B4C9-AB47-478A-80E3-4256F01F2353}" destId="{12959161-8281-4C20-9328-1ACF7975539D}" srcOrd="1" destOrd="0" presId="urn:microsoft.com/office/officeart/2005/8/layout/cycle8"/>
    <dgm:cxn modelId="{B406A7F4-70E7-450C-ADB0-6A2E737633A5}" type="presParOf" srcId="{8513B4C9-AB47-478A-80E3-4256F01F2353}" destId="{50AFE2EA-7035-42F4-8B75-5883AD967BEC}" srcOrd="2" destOrd="0" presId="urn:microsoft.com/office/officeart/2005/8/layout/cycle8"/>
    <dgm:cxn modelId="{82BF41F2-D815-47EA-AF30-0E1447DC0EA8}" type="presParOf" srcId="{8513B4C9-AB47-478A-80E3-4256F01F2353}" destId="{67EE6D5F-C839-4083-ADAE-347E52EA8143}" srcOrd="3" destOrd="0" presId="urn:microsoft.com/office/officeart/2005/8/layout/cycle8"/>
    <dgm:cxn modelId="{AF5765C2-57CC-4B66-B9D9-9061BCE0C3F5}" type="presParOf" srcId="{8513B4C9-AB47-478A-80E3-4256F01F2353}" destId="{7144D4D4-57EB-42AD-9E92-BE8F51677BD5}" srcOrd="4" destOrd="0" presId="urn:microsoft.com/office/officeart/2005/8/layout/cycle8"/>
    <dgm:cxn modelId="{8C2B641D-17EA-4043-B46F-CD702B5B48E1}" type="presParOf" srcId="{8513B4C9-AB47-478A-80E3-4256F01F2353}" destId="{2B6C0CD0-C220-4BBE-BF55-8775122AEB85}" srcOrd="5" destOrd="0" presId="urn:microsoft.com/office/officeart/2005/8/layout/cycle8"/>
    <dgm:cxn modelId="{DD49791B-D8AE-4351-855F-13902FB54087}" type="presParOf" srcId="{8513B4C9-AB47-478A-80E3-4256F01F2353}" destId="{6853CACB-D4FC-4F5F-A6D9-553E5A3578A7}" srcOrd="6" destOrd="0" presId="urn:microsoft.com/office/officeart/2005/8/layout/cycle8"/>
    <dgm:cxn modelId="{8C1D9777-144C-4ADF-B6E1-43F3AD7FD5E7}" type="presParOf" srcId="{8513B4C9-AB47-478A-80E3-4256F01F2353}" destId="{0CAD3C6B-D4CB-46DC-A126-DFFA5DBD312F}" srcOrd="7" destOrd="0" presId="urn:microsoft.com/office/officeart/2005/8/layout/cycle8"/>
    <dgm:cxn modelId="{6E7EAB9D-7BDB-4158-A28C-131D0AA767EE}" type="presParOf" srcId="{8513B4C9-AB47-478A-80E3-4256F01F2353}" destId="{1F617ED4-665D-4948-AD32-4E5AA52E348F}" srcOrd="8" destOrd="0" presId="urn:microsoft.com/office/officeart/2005/8/layout/cycle8"/>
    <dgm:cxn modelId="{6FD78BEC-0424-4DC3-8DE7-547742280157}" type="presParOf" srcId="{8513B4C9-AB47-478A-80E3-4256F01F2353}" destId="{E34066DC-AECC-4A23-BD24-0511213DBCA6}" srcOrd="9" destOrd="0" presId="urn:microsoft.com/office/officeart/2005/8/layout/cycle8"/>
    <dgm:cxn modelId="{E8A53EDB-A66A-4800-929F-8C3A8ABFD689}" type="presParOf" srcId="{8513B4C9-AB47-478A-80E3-4256F01F2353}" destId="{970A453C-D682-4506-867A-BB07CE48EA56}" srcOrd="10" destOrd="0" presId="urn:microsoft.com/office/officeart/2005/8/layout/cycle8"/>
    <dgm:cxn modelId="{185D9BA7-A846-4EF7-9180-1B66A9C7E97E}" type="presParOf" srcId="{8513B4C9-AB47-478A-80E3-4256F01F2353}" destId="{C54D766E-39AB-447E-8DC2-F8E64B454FD7}" srcOrd="11" destOrd="0" presId="urn:microsoft.com/office/officeart/2005/8/layout/cycle8"/>
    <dgm:cxn modelId="{76701C26-5F7B-462E-B365-58465AD619AF}" type="presParOf" srcId="{8513B4C9-AB47-478A-80E3-4256F01F2353}" destId="{8B310782-D422-4B3E-AF61-1F05AB70CBC7}" srcOrd="12" destOrd="0" presId="urn:microsoft.com/office/officeart/2005/8/layout/cycle8"/>
    <dgm:cxn modelId="{760CC6CD-0509-4702-B654-4D4D52E6A76B}" type="presParOf" srcId="{8513B4C9-AB47-478A-80E3-4256F01F2353}" destId="{560CCC20-E8F9-43E5-A1D3-3404189F6D8A}" srcOrd="13" destOrd="0" presId="urn:microsoft.com/office/officeart/2005/8/layout/cycle8"/>
    <dgm:cxn modelId="{AEFFF27A-A9D9-41A6-9E72-D85AA1B47ED0}" type="presParOf" srcId="{8513B4C9-AB47-478A-80E3-4256F01F2353}" destId="{315D62C9-C3C5-45D1-AAD5-7C03151247DC}" srcOrd="14" destOrd="0" presId="urn:microsoft.com/office/officeart/2005/8/layout/cycle8"/>
    <dgm:cxn modelId="{70F9BD09-DC41-44E1-BFC0-DB611181F6EE}" type="presParOf" srcId="{8513B4C9-AB47-478A-80E3-4256F01F2353}" destId="{E04C12B9-8B23-41AD-910D-59BB0F7C6081}" srcOrd="15" destOrd="0" presId="urn:microsoft.com/office/officeart/2005/8/layout/cycle8"/>
    <dgm:cxn modelId="{9FF60E4F-CA36-4049-B93E-B3E74FB3304A}" type="presParOf" srcId="{8513B4C9-AB47-478A-80E3-4256F01F2353}" destId="{E62A8C87-03EC-4176-A75E-998A6A8F220A}" srcOrd="16" destOrd="0" presId="urn:microsoft.com/office/officeart/2005/8/layout/cycle8"/>
    <dgm:cxn modelId="{FC49676D-B3B9-452E-B7DC-5F5D8A63F970}" type="presParOf" srcId="{8513B4C9-AB47-478A-80E3-4256F01F2353}" destId="{F845A87C-6AF6-43B8-893E-F047B4C0F822}" srcOrd="17" destOrd="0" presId="urn:microsoft.com/office/officeart/2005/8/layout/cycle8"/>
    <dgm:cxn modelId="{6E28213B-3A29-4DF9-932E-145C2069D4F8}" type="presParOf" srcId="{8513B4C9-AB47-478A-80E3-4256F01F2353}" destId="{1FC148D4-2FA7-42BC-AB60-C330DC68583A}" srcOrd="18" destOrd="0" presId="urn:microsoft.com/office/officeart/2005/8/layout/cycle8"/>
    <dgm:cxn modelId="{AE4C0719-995D-4B39-9888-FBC80B2E9418}" type="presParOf" srcId="{8513B4C9-AB47-478A-80E3-4256F01F2353}" destId="{B74D337A-0A64-4261-A64F-1F01B4D5C4E7}"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2EA1C-CF58-4DEB-B359-55164650B60C}">
      <dsp:nvSpPr>
        <dsp:cNvPr id="0" name=""/>
        <dsp:cNvSpPr/>
      </dsp:nvSpPr>
      <dsp:spPr>
        <a:xfrm>
          <a:off x="3711126" y="696180"/>
          <a:ext cx="9103359" cy="9103359"/>
        </a:xfrm>
        <a:prstGeom prst="pie">
          <a:avLst>
            <a:gd name="adj1" fmla="val 16200000"/>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a:t>Develop</a:t>
          </a:r>
        </a:p>
      </dsp:txBody>
      <dsp:txXfrm>
        <a:off x="8543493" y="2582959"/>
        <a:ext cx="3359573" cy="2492586"/>
      </dsp:txXfrm>
    </dsp:sp>
    <dsp:sp modelId="{7144D4D4-57EB-42AD-9E92-BE8F51677BD5}">
      <dsp:nvSpPr>
        <dsp:cNvPr id="0" name=""/>
        <dsp:cNvSpPr/>
      </dsp:nvSpPr>
      <dsp:spPr>
        <a:xfrm>
          <a:off x="3711126" y="1001793"/>
          <a:ext cx="9103359" cy="9103359"/>
        </a:xfrm>
        <a:prstGeom prst="pie">
          <a:avLst>
            <a:gd name="adj1" fmla="val 0"/>
            <a:gd name="adj2" fmla="val 54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a:t>Test</a:t>
          </a:r>
        </a:p>
      </dsp:txBody>
      <dsp:txXfrm>
        <a:off x="8543493" y="5725786"/>
        <a:ext cx="3359573" cy="2492586"/>
      </dsp:txXfrm>
    </dsp:sp>
    <dsp:sp modelId="{1F617ED4-665D-4948-AD32-4E5AA52E348F}">
      <dsp:nvSpPr>
        <dsp:cNvPr id="0" name=""/>
        <dsp:cNvSpPr/>
      </dsp:nvSpPr>
      <dsp:spPr>
        <a:xfrm>
          <a:off x="3405513" y="1001793"/>
          <a:ext cx="9103359" cy="9103359"/>
        </a:xfrm>
        <a:prstGeom prst="pie">
          <a:avLst>
            <a:gd name="adj1" fmla="val 5400000"/>
            <a:gd name="adj2" fmla="val 108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a:t>Evaluate</a:t>
          </a:r>
        </a:p>
      </dsp:txBody>
      <dsp:txXfrm>
        <a:off x="4316933" y="5725786"/>
        <a:ext cx="3359573" cy="2492586"/>
      </dsp:txXfrm>
    </dsp:sp>
    <dsp:sp modelId="{8B310782-D422-4B3E-AF61-1F05AB70CBC7}">
      <dsp:nvSpPr>
        <dsp:cNvPr id="0" name=""/>
        <dsp:cNvSpPr/>
      </dsp:nvSpPr>
      <dsp:spPr>
        <a:xfrm>
          <a:off x="3405513" y="696180"/>
          <a:ext cx="9103359" cy="9103359"/>
        </a:xfrm>
        <a:prstGeom prst="pie">
          <a:avLst>
            <a:gd name="adj1" fmla="val 10800000"/>
            <a:gd name="adj2" fmla="val 162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a:t>Design</a:t>
          </a:r>
        </a:p>
      </dsp:txBody>
      <dsp:txXfrm>
        <a:off x="4316933" y="2582959"/>
        <a:ext cx="3359573" cy="2492586"/>
      </dsp:txXfrm>
    </dsp:sp>
    <dsp:sp modelId="{E62A8C87-03EC-4176-A75E-998A6A8F220A}">
      <dsp:nvSpPr>
        <dsp:cNvPr id="0" name=""/>
        <dsp:cNvSpPr/>
      </dsp:nvSpPr>
      <dsp:spPr>
        <a:xfrm>
          <a:off x="3147585" y="132638"/>
          <a:ext cx="10230442" cy="10230442"/>
        </a:xfrm>
        <a:prstGeom prst="circularArrow">
          <a:avLst>
            <a:gd name="adj1" fmla="val 5085"/>
            <a:gd name="adj2" fmla="val 327528"/>
            <a:gd name="adj3" fmla="val 21272472"/>
            <a:gd name="adj4" fmla="val 16200000"/>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845A87C-6AF6-43B8-893E-F047B4C0F822}">
      <dsp:nvSpPr>
        <dsp:cNvPr id="0" name=""/>
        <dsp:cNvSpPr/>
      </dsp:nvSpPr>
      <dsp:spPr>
        <a:xfrm>
          <a:off x="3147585" y="438251"/>
          <a:ext cx="10230442" cy="10230442"/>
        </a:xfrm>
        <a:prstGeom prst="circularArrow">
          <a:avLst>
            <a:gd name="adj1" fmla="val 5085"/>
            <a:gd name="adj2" fmla="val 327528"/>
            <a:gd name="adj3" fmla="val 5072472"/>
            <a:gd name="adj4" fmla="val 0"/>
            <a:gd name="adj5" fmla="val 5932"/>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FC148D4-2FA7-42BC-AB60-C330DC68583A}">
      <dsp:nvSpPr>
        <dsp:cNvPr id="0" name=""/>
        <dsp:cNvSpPr/>
      </dsp:nvSpPr>
      <dsp:spPr>
        <a:xfrm>
          <a:off x="2841972" y="438251"/>
          <a:ext cx="10230442" cy="10230442"/>
        </a:xfrm>
        <a:prstGeom prst="circularArrow">
          <a:avLst>
            <a:gd name="adj1" fmla="val 5085"/>
            <a:gd name="adj2" fmla="val 327528"/>
            <a:gd name="adj3" fmla="val 10472472"/>
            <a:gd name="adj4" fmla="val 5400000"/>
            <a:gd name="adj5" fmla="val 5932"/>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74D337A-0A64-4261-A64F-1F01B4D5C4E7}">
      <dsp:nvSpPr>
        <dsp:cNvPr id="0" name=""/>
        <dsp:cNvSpPr/>
      </dsp:nvSpPr>
      <dsp:spPr>
        <a:xfrm>
          <a:off x="2841972" y="132638"/>
          <a:ext cx="10230442" cy="10230442"/>
        </a:xfrm>
        <a:prstGeom prst="circularArrow">
          <a:avLst>
            <a:gd name="adj1" fmla="val 5085"/>
            <a:gd name="adj2" fmla="val 327528"/>
            <a:gd name="adj3" fmla="val 15872472"/>
            <a:gd name="adj4" fmla="val 10800000"/>
            <a:gd name="adj5" fmla="val 5932"/>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954D12-7A41-4D01-AB1F-304B271A7867}"/>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 xmlns:a16="http://schemas.microsoft.com/office/drawing/2014/main" id="{262987C5-FCA7-480D-9D84-92473FE8DCC8}"/>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 xmlns:a16="http://schemas.microsoft.com/office/drawing/2014/main" id="{DA850371-6031-47BB-B83B-69D2DB4ED0C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3/12/2018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69A4141-C8EA-47B5-B3D8-D45DBD90B2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4CE9263A-08B9-428D-B051-A95E7F8B2FAA}"/>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623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16747A-E588-42A8-9B0E-89ED2782C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4DCBBCF-E68C-4504-ABCA-D42D9C43AA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5B6348B-EE8D-48B0-ADE8-449CE9ED327F}"/>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3/12/2018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643E248-8870-451D-A10A-FD41D5D18EF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BBFA10B0-E86A-47B7-9E89-CE3C7C237F30}"/>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780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6E3961-2403-4571-ABB1-9F2E7E5A066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 xmlns:a16="http://schemas.microsoft.com/office/drawing/2014/main" id="{2F94E992-BF2D-4080-B4E4-647E52CE80BC}"/>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D8049555-B131-4E5F-B863-810872C1FF71}"/>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3/12/2018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AA620EC-41F0-42DA-9463-300FBE8D446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B64E419-0E4E-4B49-9389-D9F8234C9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763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98E92D-A7BF-4E0B-87A3-DA3344F33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F6E70B-6E15-453D-84EB-3060165410C6}"/>
              </a:ext>
            </a:extLst>
          </p:cNvPr>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3BFC443-CE10-43B7-89C2-235CBA914F00}"/>
              </a:ext>
            </a:extLst>
          </p:cNvPr>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501D581-12B9-4191-B7FA-A754B0E87352}"/>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3/12/2018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E04CFA50-B8BD-4E54-8267-4551BA636B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0259261F-B94D-4BC5-A233-DF781CB51AA9}"/>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9507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8E9E9B-801A-4993-9563-86E17A14E69F}"/>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E56D5A47-87B1-4DBB-8C50-5FCE1620DE35}"/>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 xmlns:a16="http://schemas.microsoft.com/office/drawing/2014/main" id="{00C9E8C8-F90D-4DC9-9F77-120DC721FF23}"/>
              </a:ext>
            </a:extLst>
          </p:cNvPr>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DA144D0-CE2E-434E-8C0E-F54FDAD226EB}"/>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 xmlns:a16="http://schemas.microsoft.com/office/drawing/2014/main" id="{9C2A9578-4C41-4922-9B83-08938E0D7A49}"/>
              </a:ext>
            </a:extLst>
          </p:cNvPr>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6AF1113F-AF9A-4A78-8A76-228A2B59C18D}"/>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3/12/2018</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B3F57AAB-5E51-44CA-AC0C-384FCFFD802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E3B8CE1C-D8A0-4BBD-9078-E51FE7EEA8E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39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5AFA7C-9F9C-470A-806D-0B1069951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8148267F-D51B-4945-92FA-8D4C8CE35F1E}"/>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3/12/2018</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A2D51439-BEDC-42E0-81F1-556A25EF89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090BADF6-A632-44B6-9AA4-393D6E0BA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811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278C389-AE23-4033-9236-D9BEF0C7383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3/12/2018</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A0F6E3EF-8232-48BB-B8E9-9A693ACD7DBA}"/>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9E74084D-71B7-4F1C-A45D-9470FA9E8205}"/>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3021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EC5B3E-8C6A-4B7D-AE3C-D098C860F84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 xmlns:a16="http://schemas.microsoft.com/office/drawing/2014/main" id="{ABF503C2-4A08-4855-BB3E-856D491E9EB5}"/>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C4BA2E4-395B-4357-B2DF-6630F426668D}"/>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09736146-4EED-468F-A674-5CA7F0D559A9}"/>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3/12/2018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8DD894F9-D5DC-4D35-B2ED-1F984AD20DC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FDDB7149-5BEA-4359-893C-DB62B4E3B76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61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A058CB-47B0-4A62-A33D-02CD109A432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 xmlns:a16="http://schemas.microsoft.com/office/drawing/2014/main" id="{2B926838-3C6F-4B56-8D62-366C76056B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 xmlns:a16="http://schemas.microsoft.com/office/drawing/2014/main" id="{09DCF22A-A908-4E20-8C13-3A4ED23692C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3C9F34B5-F3A2-4CA9-B7B4-3E64E9D38F9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3/12/2018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CFC41CD-714D-48C4-9160-41B25CAF0F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3200FC8E-ADE2-43AC-9CFD-58D42C29232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8822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FA8600-540E-4D90-8D2F-2FE49735F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E1D80317-2ED6-40DB-850E-9D43435812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E031318-FAD0-4A0A-B9C6-FC0F733DCFB5}"/>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3/12/2018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6F1F9DA-B98A-4C66-9936-907196F692B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09882D2D-65F2-4E1E-9C5D-E6783BF00123}"/>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516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0E31B67-DA0C-42C7-8ADE-EE93EF1836EF}"/>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629DCADB-C930-46E6-A558-239043E4EAAA}"/>
              </a:ext>
            </a:extLst>
          </p:cNvPr>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91B24FD-3C2F-4054-B757-95A270B0E6C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3/12/2018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BFC631A-531D-4ECE-BAF9-F6BAA009186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645C1D95-0CD2-4FE7-BB5B-701427C0B278}"/>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42F3CB8-CEC7-44B3-A62D-A8EFE6959252}"/>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FF77EFB-A5E3-48AF-9D42-02E8A5EA340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65EAA4E-2C59-48A7-AFF5-000F8C0D79B6}"/>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1FD7FED3-E142-4B83-A868-C440ECF9195E}" type="datetimeFigureOut">
              <a:rPr lang="en-US" kern="1200" smtClean="0">
                <a:solidFill>
                  <a:prstClr val="black">
                    <a:tint val="75000"/>
                  </a:prstClr>
                </a:solidFill>
              </a:rPr>
              <a:pPr defTabSz="1828800" hangingPunct="1"/>
              <a:t>3/12/2018</a:t>
            </a:fld>
            <a:endParaRPr lang="en-US" kern="1200">
              <a:solidFill>
                <a:prstClr val="black">
                  <a:tint val="75000"/>
                </a:prstClr>
              </a:solidFill>
            </a:endParaRPr>
          </a:p>
        </p:txBody>
      </p:sp>
      <p:sp>
        <p:nvSpPr>
          <p:cNvPr id="5" name="Footer Placeholder 4">
            <a:extLst>
              <a:ext uri="{FF2B5EF4-FFF2-40B4-BE49-F238E27FC236}">
                <a16:creationId xmlns="" xmlns:a16="http://schemas.microsoft.com/office/drawing/2014/main" id="{33204685-20F4-48F1-872F-2C242FA60A4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n-US" kern="1200">
              <a:solidFill>
                <a:prstClr val="black">
                  <a:tint val="75000"/>
                </a:prstClr>
              </a:solidFill>
            </a:endParaRPr>
          </a:p>
        </p:txBody>
      </p:sp>
      <p:sp>
        <p:nvSpPr>
          <p:cNvPr id="6" name="Slide Number Placeholder 5">
            <a:extLst>
              <a:ext uri="{FF2B5EF4-FFF2-40B4-BE49-F238E27FC236}">
                <a16:creationId xmlns="" xmlns:a16="http://schemas.microsoft.com/office/drawing/2014/main" id="{9CB6544F-39BD-4A1F-8185-0128E41627A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3DEC7AD9-915D-4FB9-80A9-751BAC31E532}" type="slidenum">
              <a:rPr lang="en-US" kern="1200" smtClean="0">
                <a:solidFill>
                  <a:prstClr val="black">
                    <a:tint val="75000"/>
                  </a:prstClr>
                </a:solidFill>
              </a:rPr>
              <a:pPr defTabSz="1828800" hangingPunct="1"/>
              <a:t>‹#›</a:t>
            </a:fld>
            <a:endParaRPr lang="en-US" kern="1200">
              <a:solidFill>
                <a:prstClr val="black">
                  <a:tint val="75000"/>
                </a:prstClr>
              </a:solidFill>
            </a:endParaRPr>
          </a:p>
        </p:txBody>
      </p:sp>
    </p:spTree>
    <p:extLst>
      <p:ext uri="{BB962C8B-B14F-4D97-AF65-F5344CB8AC3E}">
        <p14:creationId xmlns:p14="http://schemas.microsoft.com/office/powerpoint/2010/main" val="185584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sym typeface="Calibri"/>
              </a:rPr>
              <a:t>A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Breakdown </a:t>
            </a:r>
            <a:r>
              <a:rPr lang="en-US" sz="8000" dirty="0">
                <a:solidFill>
                  <a:schemeClr val="bg1"/>
                </a:solidFill>
                <a:latin typeface="Helvetica" panose="020B0604020202020204" pitchFamily="34" charset="0"/>
                <a:ea typeface="Calibri"/>
                <a:cs typeface="Helvetica" panose="020B0604020202020204" pitchFamily="34" charset="0"/>
                <a:sym typeface="Calibri"/>
              </a:rPr>
              <a:t>of the Elements</a:t>
            </a: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a:solidFill>
                  <a:srgbClr val="FFD966"/>
                </a:solidFill>
                <a:latin typeface="Helvetica" panose="020B0604020202020204" pitchFamily="34" charset="0"/>
                <a:ea typeface="Calibri"/>
                <a:cs typeface="Helvetica" panose="020B0604020202020204" pitchFamily="34" charset="0"/>
                <a:sym typeface="Calibri"/>
              </a:rPr>
              <a:t>Game Design</a:t>
            </a: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Rules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dirty="0" smtClean="0"/>
              <a:t>rules </a:t>
            </a:r>
            <a:r>
              <a:rPr lang="en-US" sz="2800" dirty="0"/>
              <a:t>describe how to play the game and the constraints in the game world. What must the players do to achieve their goals? What should they be wary of? What happens when a rule is broken? What happens if a rule is consistently adhered to</a:t>
            </a:r>
            <a:r>
              <a:rPr lang="en-US" sz="2800" dirty="0" smtClean="0"/>
              <a:t>?</a:t>
            </a:r>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9" name="Picture 8"/>
          <p:cNvPicPr>
            <a:picLocks noChangeAspect="1"/>
          </p:cNvPicPr>
          <p:nvPr/>
        </p:nvPicPr>
        <p:blipFill rotWithShape="1">
          <a:blip r:embed="rId3"/>
          <a:srcRect l="19359" t="5575" r="21602" b="17320"/>
          <a:stretch/>
        </p:blipFill>
        <p:spPr>
          <a:xfrm>
            <a:off x="12261969" y="154743"/>
            <a:ext cx="11980096" cy="13391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234191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Services"/>
          <p:cNvSpPr/>
          <p:nvPr/>
        </p:nvSpPr>
        <p:spPr>
          <a:xfrm>
            <a:off x="13334347" y="725360"/>
            <a:ext cx="8246885"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Actors</a:t>
            </a:r>
            <a:endParaRPr dirty="0"/>
          </a:p>
        </p:txBody>
      </p:sp>
      <p:sp>
        <p:nvSpPr>
          <p:cNvPr id="1235" name="Data charts"/>
          <p:cNvSpPr/>
          <p:nvPr/>
        </p:nvSpPr>
        <p:spPr>
          <a:xfrm>
            <a:off x="13334348" y="3246738"/>
            <a:ext cx="824688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smtClean="0"/>
              <a:t>Mechanics</a:t>
            </a:r>
            <a:endParaRPr dirty="0"/>
          </a:p>
        </p:txBody>
      </p:sp>
      <p:sp>
        <p:nvSpPr>
          <p:cNvPr id="1236" name="Projects"/>
          <p:cNvSpPr/>
          <p:nvPr/>
        </p:nvSpPr>
        <p:spPr>
          <a:xfrm>
            <a:off x="13334347" y="5768116"/>
            <a:ext cx="8286577"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Goals</a:t>
            </a:r>
            <a:endParaRPr dirty="0"/>
          </a:p>
        </p:txBody>
      </p:sp>
      <p:sp>
        <p:nvSpPr>
          <p:cNvPr id="1237" name="Mock-Ups"/>
          <p:cNvSpPr/>
          <p:nvPr/>
        </p:nvSpPr>
        <p:spPr>
          <a:xfrm>
            <a:off x="13334348" y="8289494"/>
            <a:ext cx="8286576"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Space</a:t>
            </a:r>
            <a:endParaRPr dirty="0"/>
          </a:p>
        </p:txBody>
      </p:sp>
      <p:sp>
        <p:nvSpPr>
          <p:cNvPr id="1238" name="The presentation is made for many different needs and challenges. But first and foremost"/>
          <p:cNvSpPr/>
          <p:nvPr/>
        </p:nvSpPr>
        <p:spPr>
          <a:xfrm>
            <a:off x="13369712" y="1599296"/>
            <a:ext cx="8251213" cy="9643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The </a:t>
            </a:r>
            <a:r>
              <a:rPr lang="en-US" sz="2800" baseline="0" dirty="0" smtClean="0"/>
              <a:t>actors </a:t>
            </a:r>
            <a:r>
              <a:rPr lang="en-US" sz="2800" baseline="0" dirty="0"/>
              <a:t>in the world are the players in the game of </a:t>
            </a:r>
            <a:r>
              <a:rPr lang="en-US" sz="2800" baseline="0" dirty="0" smtClean="0"/>
              <a:t>tag.</a:t>
            </a:r>
            <a:endParaRPr sz="2800" baseline="0" dirty="0"/>
          </a:p>
        </p:txBody>
      </p:sp>
      <p:sp>
        <p:nvSpPr>
          <p:cNvPr id="1244" name="Line"/>
          <p:cNvSpPr/>
          <p:nvPr/>
        </p:nvSpPr>
        <p:spPr>
          <a:xfrm flipV="1">
            <a:off x="12590307" y="-14302"/>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245" name="Circle"/>
          <p:cNvSpPr/>
          <p:nvPr/>
        </p:nvSpPr>
        <p:spPr>
          <a:xfrm>
            <a:off x="12328435" y="904487"/>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6" name="Circle"/>
          <p:cNvSpPr/>
          <p:nvPr/>
        </p:nvSpPr>
        <p:spPr>
          <a:xfrm>
            <a:off x="12315735" y="3425864"/>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7" name="Circle"/>
          <p:cNvSpPr/>
          <p:nvPr/>
        </p:nvSpPr>
        <p:spPr>
          <a:xfrm>
            <a:off x="12333417" y="5947242"/>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8" name="Circle"/>
          <p:cNvSpPr/>
          <p:nvPr/>
        </p:nvSpPr>
        <p:spPr>
          <a:xfrm>
            <a:off x="12333417" y="8468620"/>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2" name="The presentation is made for many different needs and challenges. But first and foremost"/>
          <p:cNvSpPr/>
          <p:nvPr/>
        </p:nvSpPr>
        <p:spPr>
          <a:xfrm>
            <a:off x="13330020" y="4115821"/>
            <a:ext cx="8251213" cy="9643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The mechanics are that once tagged you become “it” and you change teams.</a:t>
            </a:r>
          </a:p>
        </p:txBody>
      </p:sp>
      <p:sp>
        <p:nvSpPr>
          <p:cNvPr id="23" name="The presentation is made for many different needs and challenges. But first and foremost"/>
          <p:cNvSpPr/>
          <p:nvPr/>
        </p:nvSpPr>
        <p:spPr>
          <a:xfrm>
            <a:off x="13369712" y="6635665"/>
            <a:ext cx="8251213" cy="9643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The goal is to avoid being tagged or to tag other </a:t>
            </a:r>
            <a:r>
              <a:rPr lang="en-US" sz="2800" baseline="0" dirty="0" smtClean="0"/>
              <a:t>players.</a:t>
            </a:r>
            <a:endParaRPr lang="en-US" sz="2800" baseline="0" dirty="0"/>
          </a:p>
        </p:txBody>
      </p:sp>
      <p:sp>
        <p:nvSpPr>
          <p:cNvPr id="24" name="The presentation is made for many different needs and challenges. But first and foremost"/>
          <p:cNvSpPr/>
          <p:nvPr/>
        </p:nvSpPr>
        <p:spPr>
          <a:xfrm>
            <a:off x="13369712" y="9161528"/>
            <a:ext cx="8251213" cy="9643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The space is determined by the </a:t>
            </a:r>
            <a:r>
              <a:rPr lang="en-US" sz="2800" baseline="0" dirty="0" smtClean="0"/>
              <a:t>schoolyard </a:t>
            </a:r>
            <a:r>
              <a:rPr lang="en-US" sz="2800" baseline="0" dirty="0"/>
              <a:t>play </a:t>
            </a:r>
            <a:r>
              <a:rPr lang="en-US" sz="2800" baseline="0" dirty="0" smtClean="0"/>
              <a:t>area.</a:t>
            </a:r>
            <a:endParaRPr lang="en-US" sz="2800" baseline="0" dirty="0"/>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25" name="Mock-Ups"/>
          <p:cNvSpPr/>
          <p:nvPr/>
        </p:nvSpPr>
        <p:spPr>
          <a:xfrm>
            <a:off x="13343213" y="10810872"/>
            <a:ext cx="8286576"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Rules</a:t>
            </a:r>
            <a:endParaRPr dirty="0"/>
          </a:p>
        </p:txBody>
      </p:sp>
      <p:sp>
        <p:nvSpPr>
          <p:cNvPr id="27" name="Circle"/>
          <p:cNvSpPr/>
          <p:nvPr/>
        </p:nvSpPr>
        <p:spPr>
          <a:xfrm>
            <a:off x="12342282" y="10989998"/>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8" name="The presentation is made for many different needs and challenges. But first and foremost"/>
          <p:cNvSpPr/>
          <p:nvPr/>
        </p:nvSpPr>
        <p:spPr>
          <a:xfrm>
            <a:off x="13378577" y="11682906"/>
            <a:ext cx="8251213" cy="9643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The rules are that you cannot leave the space, tag back within </a:t>
            </a:r>
            <a:r>
              <a:rPr lang="en-US" sz="2800" i="1" baseline="0" dirty="0"/>
              <a:t>x</a:t>
            </a:r>
            <a:r>
              <a:rPr lang="en-US" sz="2800" baseline="0" dirty="0" smtClean="0"/>
              <a:t> seconds, </a:t>
            </a:r>
            <a:r>
              <a:rPr lang="en-US" sz="2800" baseline="0" dirty="0"/>
              <a:t>or climb trees.</a:t>
            </a:r>
          </a:p>
        </p:txBody>
      </p:sp>
      <p:sp>
        <p:nvSpPr>
          <p:cNvPr id="29"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30"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Therefore, in a game of </a:t>
            </a:r>
            <a:r>
              <a:rPr lang="en-US" dirty="0" smtClean="0"/>
              <a:t>tag</a:t>
            </a:r>
            <a:r>
              <a:rPr lang="en-US" dirty="0"/>
              <a:t> </a:t>
            </a:r>
            <a:r>
              <a:rPr lang="en-US" dirty="0" smtClean="0"/>
              <a:t>. . .</a:t>
            </a:r>
            <a:endParaRPr dirty="0"/>
          </a:p>
        </p:txBody>
      </p:sp>
      <p:pic>
        <p:nvPicPr>
          <p:cNvPr id="31" name="Picture 30"/>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0869858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5125" y="0"/>
            <a:ext cx="17754599" cy="13716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3" name="Picture 12">
            <a:extLst>
              <a:ext uri="{FF2B5EF4-FFF2-40B4-BE49-F238E27FC236}">
                <a16:creationId xmlns="" xmlns:a16="http://schemas.microsoft.com/office/drawing/2014/main" id="{4E87E91C-7741-4411-A0A6-CA05E30DB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248" y="18285"/>
            <a:ext cx="22238450" cy="13697716"/>
          </a:xfrm>
          <a:prstGeom prst="rect">
            <a:avLst/>
          </a:pr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1" y="5387722"/>
            <a:ext cx="7082914"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This project has been assembled as a basis for understanding various game design elements within a sample project. </a:t>
            </a:r>
          </a:p>
          <a:p>
            <a:r>
              <a:rPr lang="en-US" sz="2800" dirty="0"/>
              <a:t> </a:t>
            </a:r>
          </a:p>
          <a:p>
            <a:r>
              <a:rPr lang="en-US" sz="2800" dirty="0"/>
              <a:t>Can you identify the different elements of game design featured in the project</a:t>
            </a:r>
            <a:r>
              <a:rPr lang="en-US" sz="2800" dirty="0" smtClean="0"/>
              <a:t>?</a:t>
            </a:r>
            <a:endParaRPr lang="en-US" sz="2800" dirty="0"/>
          </a:p>
        </p:txBody>
      </p:sp>
      <p:sp>
        <p:nvSpPr>
          <p:cNvPr id="21" name="The Picture slide"/>
          <p:cNvSpPr txBox="1"/>
          <p:nvPr/>
        </p:nvSpPr>
        <p:spPr>
          <a:xfrm>
            <a:off x="682070" y="3877635"/>
            <a:ext cx="708291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Bird of Prey</a:t>
            </a:r>
            <a:endParaRPr cap="all" dirty="0"/>
          </a:p>
        </p:txBody>
      </p:sp>
      <p:sp>
        <p:nvSpPr>
          <p:cNvPr id="22" name="Rectangle"/>
          <p:cNvSpPr/>
          <p:nvPr/>
        </p:nvSpPr>
        <p:spPr>
          <a:xfrm>
            <a:off x="719393" y="4974149"/>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2081533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Bird of Prey:</a:t>
            </a:r>
          </a:p>
          <a:p>
            <a:pPr algn="l"/>
            <a:r>
              <a:rPr lang="en-US" cap="all" dirty="0"/>
              <a:t>Actors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ships, pickups, and projectiles throughout the arena are the main actors in Bird of Prey. Different weapon pickups award the player with different types of weapon patterns/projectile types</a:t>
            </a:r>
            <a:r>
              <a:rPr lang="en-US" sz="2800" dirty="0" smtClean="0"/>
              <a:t>.</a:t>
            </a:r>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9" name="Picture 8">
            <a:extLst>
              <a:ext uri="{FF2B5EF4-FFF2-40B4-BE49-F238E27FC236}">
                <a16:creationId xmlns="" xmlns:a16="http://schemas.microsoft.com/office/drawing/2014/main" id="{25CFEFC5-5904-444A-B4CD-D00C96F4D6D3}"/>
              </a:ext>
            </a:extLst>
          </p:cNvPr>
          <p:cNvPicPr>
            <a:picLocks noChangeAspect="1"/>
          </p:cNvPicPr>
          <p:nvPr/>
        </p:nvPicPr>
        <p:blipFill rotWithShape="1">
          <a:blip r:embed="rId3">
            <a:extLst>
              <a:ext uri="{28A0092B-C50C-407E-A947-70E740481C1C}">
                <a14:useLocalDpi xmlns:a14="http://schemas.microsoft.com/office/drawing/2010/main" val="0"/>
              </a:ext>
            </a:extLst>
          </a:blip>
          <a:srcRect l="20841" r="24130"/>
          <a:stretch/>
        </p:blipFill>
        <p:spPr>
          <a:xfrm>
            <a:off x="12265954" y="152400"/>
            <a:ext cx="11981888" cy="1341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023893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Bird of Prey:</a:t>
            </a:r>
          </a:p>
          <a:p>
            <a:pPr algn="l"/>
            <a:r>
              <a:rPr lang="en-US" cap="all" dirty="0"/>
              <a:t>Mechanics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player ship is able to maneuver, fire weapons, and collect pickups. When enemies or the player is shot, they will receive damage. Ships will explode when they’ve taken too much damage</a:t>
            </a:r>
            <a:r>
              <a:rPr lang="en-US" sz="2800" dirty="0" smtClean="0"/>
              <a:t>.</a:t>
            </a:r>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2" name="Picture 11">
            <a:extLst>
              <a:ext uri="{FF2B5EF4-FFF2-40B4-BE49-F238E27FC236}">
                <a16:creationId xmlns="" xmlns:a16="http://schemas.microsoft.com/office/drawing/2014/main" id="{304344D5-1B57-4E91-809B-97F784D474D7}"/>
              </a:ext>
            </a:extLst>
          </p:cNvPr>
          <p:cNvPicPr>
            <a:picLocks noChangeAspect="1"/>
          </p:cNvPicPr>
          <p:nvPr/>
        </p:nvPicPr>
        <p:blipFill rotWithShape="1">
          <a:blip r:embed="rId3">
            <a:extLst>
              <a:ext uri="{28A0092B-C50C-407E-A947-70E740481C1C}">
                <a14:useLocalDpi xmlns:a14="http://schemas.microsoft.com/office/drawing/2010/main" val="0"/>
              </a:ext>
            </a:extLst>
          </a:blip>
          <a:srcRect l="3874" r="41188"/>
          <a:stretch/>
        </p:blipFill>
        <p:spPr>
          <a:xfrm>
            <a:off x="12265953" y="152400"/>
            <a:ext cx="11981889" cy="1341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71336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Bird of Prey:</a:t>
            </a:r>
          </a:p>
          <a:p>
            <a:pPr algn="l"/>
            <a:r>
              <a:rPr lang="en-US" cap="all" dirty="0"/>
              <a:t>Goals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To complete the level, the player ship must reach the end of the map and defeat the boss. When the boss has been defeated, the player has won</a:t>
            </a:r>
            <a:r>
              <a:rPr lang="en-US" sz="2800" dirty="0" smtClean="0"/>
              <a:t>.</a:t>
            </a:r>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6" name="Picture 5">
            <a:extLst>
              <a:ext uri="{FF2B5EF4-FFF2-40B4-BE49-F238E27FC236}">
                <a16:creationId xmlns="" xmlns:a16="http://schemas.microsoft.com/office/drawing/2014/main" id="{CE713A77-0525-4A5C-85B7-6FAD4310031E}"/>
              </a:ext>
            </a:extLst>
          </p:cNvPr>
          <p:cNvPicPr>
            <a:picLocks noChangeAspect="1"/>
          </p:cNvPicPr>
          <p:nvPr/>
        </p:nvPicPr>
        <p:blipFill rotWithShape="1">
          <a:blip r:embed="rId3">
            <a:extLst>
              <a:ext uri="{28A0092B-C50C-407E-A947-70E740481C1C}">
                <a14:useLocalDpi xmlns:a14="http://schemas.microsoft.com/office/drawing/2010/main" val="0"/>
              </a:ext>
            </a:extLst>
          </a:blip>
          <a:srcRect l="30905" t="8612" r="26963" b="5807"/>
          <a:stretch/>
        </p:blipFill>
        <p:spPr>
          <a:xfrm>
            <a:off x="12265953" y="152399"/>
            <a:ext cx="11981889" cy="13411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7760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pic>
        <p:nvPicPr>
          <p:cNvPr id="4" name="Picture 3">
            <a:extLst>
              <a:ext uri="{FF2B5EF4-FFF2-40B4-BE49-F238E27FC236}">
                <a16:creationId xmlns="" xmlns:a16="http://schemas.microsoft.com/office/drawing/2014/main" id="{0EAB334E-6AFF-4035-A45C-C9647B4DBB17}"/>
              </a:ext>
            </a:extLst>
          </p:cNvPr>
          <p:cNvPicPr>
            <a:picLocks noChangeAspect="1"/>
          </p:cNvPicPr>
          <p:nvPr/>
        </p:nvPicPr>
        <p:blipFill rotWithShape="1">
          <a:blip r:embed="rId2">
            <a:extLst>
              <a:ext uri="{28A0092B-C50C-407E-A947-70E740481C1C}">
                <a14:useLocalDpi xmlns:a14="http://schemas.microsoft.com/office/drawing/2010/main" val="0"/>
              </a:ext>
            </a:extLst>
          </a:blip>
          <a:srcRect r="44907"/>
          <a:stretch/>
        </p:blipFill>
        <p:spPr>
          <a:xfrm>
            <a:off x="12265953" y="152400"/>
            <a:ext cx="11981889" cy="1341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Bird of Prey:</a:t>
            </a:r>
          </a:p>
          <a:p>
            <a:pPr algn="l"/>
            <a:r>
              <a:rPr lang="en-US" cap="all" dirty="0"/>
              <a:t>Space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268791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dirty="0" smtClean="0"/>
              <a:t>space </a:t>
            </a:r>
            <a:r>
              <a:rPr lang="en-US" sz="2800" dirty="0"/>
              <a:t>exists on a consistent </a:t>
            </a:r>
            <a:r>
              <a:rPr lang="en-US" sz="2800" i="1" dirty="0" err="1"/>
              <a:t>xy</a:t>
            </a:r>
            <a:r>
              <a:rPr lang="en-US" sz="2800" dirty="0"/>
              <a:t> plane. There are no obstacles; however, the player has limited mobility when moving away from the central camera position. Aesthetically, Bird of Prey takes place in a ruined city with smoke and debris limiting enemy visibility</a:t>
            </a:r>
            <a:r>
              <a:rPr lang="en-US" sz="2800" dirty="0" smtClean="0"/>
              <a:t>.</a:t>
            </a:r>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Tree>
    <p:extLst>
      <p:ext uri="{BB962C8B-B14F-4D97-AF65-F5344CB8AC3E}">
        <p14:creationId xmlns:p14="http://schemas.microsoft.com/office/powerpoint/2010/main" val="75202468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Bird of Prey:</a:t>
            </a:r>
          </a:p>
          <a:p>
            <a:pPr algn="l"/>
            <a:r>
              <a:rPr lang="en-US" cap="all" dirty="0"/>
              <a:t>Rules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If the player is destroyed, they will respawn while they still have lives remaining. Enemies do not respawn. Enemies that pass through the screen will be automatically destroyed; however, no points will be awarded to the player</a:t>
            </a:r>
            <a:r>
              <a:rPr lang="en-US" sz="2800" dirty="0" smtClean="0"/>
              <a:t>.</a:t>
            </a:r>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6" name="Picture 5">
            <a:extLst>
              <a:ext uri="{FF2B5EF4-FFF2-40B4-BE49-F238E27FC236}">
                <a16:creationId xmlns="" xmlns:a16="http://schemas.microsoft.com/office/drawing/2014/main" id="{D55B0CDC-E5D4-4695-828E-11DF8EF98557}"/>
              </a:ext>
            </a:extLst>
          </p:cNvPr>
          <p:cNvPicPr>
            <a:picLocks noChangeAspect="1"/>
          </p:cNvPicPr>
          <p:nvPr/>
        </p:nvPicPr>
        <p:blipFill rotWithShape="1">
          <a:blip r:embed="rId3"/>
          <a:srcRect l="16982" t="11843" b="40387"/>
          <a:stretch/>
        </p:blipFill>
        <p:spPr>
          <a:xfrm>
            <a:off x="12265952" y="6391009"/>
            <a:ext cx="11981890" cy="71725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 xmlns:a16="http://schemas.microsoft.com/office/drawing/2014/main" id="{D47DE2F2-944F-40D8-9B9C-D8E70A3141C3}"/>
              </a:ext>
            </a:extLst>
          </p:cNvPr>
          <p:cNvPicPr>
            <a:picLocks noChangeAspect="1"/>
          </p:cNvPicPr>
          <p:nvPr/>
        </p:nvPicPr>
        <p:blipFill rotWithShape="1">
          <a:blip r:embed="rId4">
            <a:extLst>
              <a:ext uri="{28A0092B-C50C-407E-A947-70E740481C1C}">
                <a14:useLocalDpi xmlns:a14="http://schemas.microsoft.com/office/drawing/2010/main" val="0"/>
              </a:ext>
            </a:extLst>
          </a:blip>
          <a:srcRect l="22161" t="55638" r="23931"/>
          <a:stretch/>
        </p:blipFill>
        <p:spPr>
          <a:xfrm>
            <a:off x="12265953" y="152399"/>
            <a:ext cx="11981890" cy="6063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553946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69" y="7482256"/>
            <a:ext cx="15651686" cy="194925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How to </a:t>
            </a:r>
            <a:r>
              <a:rPr lang="en-US" sz="6000" dirty="0" smtClean="0"/>
              <a:t>Make Players Do Something and</a:t>
            </a:r>
          </a:p>
          <a:p>
            <a:r>
              <a:rPr lang="en-US" sz="6000" dirty="0" smtClean="0"/>
              <a:t>. . . Keep Doing It</a:t>
            </a:r>
            <a:endParaRPr sz="6000" dirty="0"/>
          </a:p>
        </p:txBody>
      </p:sp>
      <p:sp>
        <p:nvSpPr>
          <p:cNvPr id="45" name="AEVER"/>
          <p:cNvSpPr txBox="1"/>
          <p:nvPr/>
        </p:nvSpPr>
        <p:spPr>
          <a:xfrm>
            <a:off x="4277185" y="5638702"/>
            <a:ext cx="15829654"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Player Motivations</a:t>
            </a:r>
            <a:endParaRPr sz="8000" cap="all" dirty="0">
              <a:solidFill>
                <a:srgbClr val="FFD966"/>
              </a:solidFill>
            </a:endParaRPr>
          </a:p>
        </p:txBody>
      </p:sp>
    </p:spTree>
    <p:extLst>
      <p:ext uri="{BB962C8B-B14F-4D97-AF65-F5344CB8AC3E}">
        <p14:creationId xmlns:p14="http://schemas.microsoft.com/office/powerpoint/2010/main" val="16134804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13501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b="1" dirty="0"/>
              <a:t>Positive Reinforcement</a:t>
            </a:r>
          </a:p>
          <a:p>
            <a:r>
              <a:rPr lang="en-US" sz="2800" dirty="0"/>
              <a:t>Rewarding the player for performing </a:t>
            </a:r>
            <a:r>
              <a:rPr lang="en-US" sz="2800" dirty="0" smtClean="0"/>
              <a:t>behaviors </a:t>
            </a:r>
            <a:r>
              <a:rPr lang="en-US" sz="2800" dirty="0"/>
              <a:t>that the designers would like to </a:t>
            </a:r>
            <a:r>
              <a:rPr lang="en-US" sz="2800" dirty="0" smtClean="0"/>
              <a:t>encourage</a:t>
            </a:r>
            <a:endParaRPr lang="en-US" sz="2800" dirty="0"/>
          </a:p>
          <a:p>
            <a:endParaRPr lang="en-US" sz="2800" dirty="0"/>
          </a:p>
          <a:p>
            <a:r>
              <a:rPr lang="en-US" sz="2800" b="1" dirty="0"/>
              <a:t>Negative Reinforcement</a:t>
            </a:r>
          </a:p>
          <a:p>
            <a:r>
              <a:rPr lang="en-US" sz="2800" dirty="0"/>
              <a:t>Taking away a negative stimulus when the player performs a desired </a:t>
            </a:r>
            <a:r>
              <a:rPr lang="en-US" sz="2800" dirty="0" smtClean="0"/>
              <a:t>action</a:t>
            </a:r>
            <a:endParaRPr lang="en-US" sz="2800" dirty="0"/>
          </a:p>
          <a:p>
            <a:endParaRPr lang="en-US" sz="2800" dirty="0"/>
          </a:p>
          <a:p>
            <a:r>
              <a:rPr lang="en-US" sz="2800" b="1" dirty="0"/>
              <a:t>Punishment</a:t>
            </a:r>
          </a:p>
          <a:p>
            <a:r>
              <a:rPr lang="en-US" sz="2800" dirty="0" smtClean="0"/>
              <a:t>Applying </a:t>
            </a:r>
            <a:r>
              <a:rPr lang="en-US" sz="2800" dirty="0"/>
              <a:t>a negative stimulus for performing an undesirable action</a:t>
            </a:r>
          </a:p>
          <a:p>
            <a:endParaRPr lang="en-US" sz="2800" dirty="0"/>
          </a:p>
          <a:p>
            <a:r>
              <a:rPr lang="en-US" sz="2800" dirty="0"/>
              <a:t>Studies have shown that while punishment is the most effective method of ensuring a player avoids performing a </a:t>
            </a:r>
            <a:r>
              <a:rPr lang="en-US" sz="2800" dirty="0" smtClean="0"/>
              <a:t>behavior</a:t>
            </a:r>
            <a:r>
              <a:rPr lang="en-US" sz="2800" dirty="0"/>
              <a:t>, positive reinforcement at random intervals </a:t>
            </a:r>
            <a:r>
              <a:rPr lang="en-US" sz="2800" dirty="0" smtClean="0"/>
              <a:t>is the most effective for </a:t>
            </a:r>
            <a:r>
              <a:rPr lang="en-US" sz="2800" dirty="0"/>
              <a:t>ensuring that </a:t>
            </a:r>
            <a:r>
              <a:rPr lang="en-US" sz="2800" dirty="0" smtClean="0"/>
              <a:t>a player continues </a:t>
            </a:r>
            <a:r>
              <a:rPr lang="en-US" sz="2800" dirty="0"/>
              <a:t>to perform desirable actions, even in the absence of positive reinforcement.</a:t>
            </a: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What drives a player to keep playing?</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8269088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Describing a </a:t>
            </a:r>
            <a:r>
              <a:rPr lang="en-US" sz="6000" dirty="0" smtClean="0"/>
              <a:t>Game Design Concept</a:t>
            </a:r>
            <a:endParaRPr sz="6000" dirty="0"/>
          </a:p>
        </p:txBody>
      </p:sp>
      <p:sp>
        <p:nvSpPr>
          <p:cNvPr id="45" name="AEVER"/>
          <p:cNvSpPr txBox="1"/>
          <p:nvPr/>
        </p:nvSpPr>
        <p:spPr>
          <a:xfrm>
            <a:off x="1818978" y="5638702"/>
            <a:ext cx="2074606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Game Development Basics</a:t>
            </a:r>
            <a:endParaRPr sz="8000" cap="all" dirty="0">
              <a:solidFill>
                <a:srgbClr val="FFD966"/>
              </a:solidFill>
            </a:endParaRPr>
          </a:p>
        </p:txBody>
      </p:sp>
    </p:spTree>
    <p:extLst>
      <p:ext uri="{BB962C8B-B14F-4D97-AF65-F5344CB8AC3E}">
        <p14:creationId xmlns:p14="http://schemas.microsoft.com/office/powerpoint/2010/main" val="265548674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Rectangle"/>
          <p:cNvSpPr/>
          <p:nvPr/>
        </p:nvSpPr>
        <p:spPr>
          <a:xfrm>
            <a:off x="-25400" y="-8467"/>
            <a:ext cx="11611900" cy="13732935"/>
          </a:xfrm>
          <a:prstGeom prst="rect">
            <a:avLst/>
          </a:prstGeom>
          <a:solidFill>
            <a:srgbClr val="212123"/>
          </a:solidFill>
          <a:ln w="12700">
            <a:miter lim="400000"/>
          </a:ln>
        </p:spPr>
        <p:txBody>
          <a:bodyPr lIns="50800" tIns="50800" rIns="50800" bIns="50800" anchor="ctr"/>
          <a:lstStyle/>
          <a:p>
            <a:pPr>
              <a:defRPr sz="3200">
                <a:solidFill>
                  <a:srgbClr val="FFFFFF"/>
                </a:solidFill>
              </a:defRPr>
            </a:pPr>
            <a:endParaRPr/>
          </a:p>
        </p:txBody>
      </p:sp>
      <p:sp>
        <p:nvSpPr>
          <p:cNvPr id="1234" name="Services"/>
          <p:cNvSpPr/>
          <p:nvPr/>
        </p:nvSpPr>
        <p:spPr>
          <a:xfrm>
            <a:off x="13334347" y="3192335"/>
            <a:ext cx="8246885"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Positive Reinforcement</a:t>
            </a:r>
            <a:endParaRPr dirty="0"/>
          </a:p>
        </p:txBody>
      </p:sp>
      <p:sp>
        <p:nvSpPr>
          <p:cNvPr id="1235" name="Data charts"/>
          <p:cNvSpPr/>
          <p:nvPr/>
        </p:nvSpPr>
        <p:spPr>
          <a:xfrm>
            <a:off x="13334348" y="5892839"/>
            <a:ext cx="824688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Negative Reinforcement</a:t>
            </a:r>
            <a:endParaRPr dirty="0"/>
          </a:p>
        </p:txBody>
      </p:sp>
      <p:sp>
        <p:nvSpPr>
          <p:cNvPr id="1236" name="Projects"/>
          <p:cNvSpPr/>
          <p:nvPr/>
        </p:nvSpPr>
        <p:spPr>
          <a:xfrm>
            <a:off x="13334347" y="8235091"/>
            <a:ext cx="8286577"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Punishment</a:t>
            </a:r>
            <a:endParaRPr dirty="0"/>
          </a:p>
        </p:txBody>
      </p:sp>
      <p:sp>
        <p:nvSpPr>
          <p:cNvPr id="1238" name="The presentation is made for many different needs and challenges. But first and foremost"/>
          <p:cNvSpPr/>
          <p:nvPr/>
        </p:nvSpPr>
        <p:spPr>
          <a:xfrm>
            <a:off x="13369712" y="4066271"/>
            <a:ext cx="8251213" cy="15234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pPr marL="457200" indent="-457200">
              <a:spcAft>
                <a:spcPts val="500"/>
              </a:spcAft>
              <a:buFont typeface="Arial" panose="020B0604020202020204" pitchFamily="34" charset="0"/>
              <a:buChar char="•"/>
            </a:pPr>
            <a:r>
              <a:rPr lang="en-US" sz="2800" baseline="0" dirty="0"/>
              <a:t>A</a:t>
            </a:r>
            <a:r>
              <a:rPr lang="en-US" sz="2800" baseline="0" dirty="0" smtClean="0"/>
              <a:t>rmor</a:t>
            </a:r>
          </a:p>
          <a:p>
            <a:pPr marL="457200" indent="-457200">
              <a:spcAft>
                <a:spcPts val="500"/>
              </a:spcAft>
              <a:buFont typeface="Arial" panose="020B0604020202020204" pitchFamily="34" charset="0"/>
              <a:buChar char="•"/>
            </a:pPr>
            <a:r>
              <a:rPr lang="en-US" sz="2800" baseline="0" dirty="0" smtClean="0"/>
              <a:t>New weapons</a:t>
            </a:r>
          </a:p>
          <a:p>
            <a:pPr marL="457200" indent="-457200">
              <a:buFont typeface="Arial" panose="020B0604020202020204" pitchFamily="34" charset="0"/>
              <a:buChar char="•"/>
            </a:pPr>
            <a:r>
              <a:rPr lang="en-US" sz="2800" baseline="0" dirty="0" smtClean="0"/>
              <a:t>New items</a:t>
            </a:r>
            <a:endParaRPr lang="en-US" sz="2800" baseline="0" dirty="0"/>
          </a:p>
        </p:txBody>
      </p:sp>
      <p:sp>
        <p:nvSpPr>
          <p:cNvPr id="1244" name="Line"/>
          <p:cNvSpPr/>
          <p:nvPr/>
        </p:nvSpPr>
        <p:spPr>
          <a:xfrm flipV="1">
            <a:off x="12590307" y="0"/>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245" name="Circle"/>
          <p:cNvSpPr/>
          <p:nvPr/>
        </p:nvSpPr>
        <p:spPr>
          <a:xfrm>
            <a:off x="12328435" y="3371462"/>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6" name="Circle"/>
          <p:cNvSpPr/>
          <p:nvPr/>
        </p:nvSpPr>
        <p:spPr>
          <a:xfrm>
            <a:off x="12315735" y="6071966"/>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7" name="Circle"/>
          <p:cNvSpPr/>
          <p:nvPr/>
        </p:nvSpPr>
        <p:spPr>
          <a:xfrm>
            <a:off x="12333417" y="8414217"/>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2" name="The presentation is made for many different needs and challenges. But first and foremost"/>
          <p:cNvSpPr/>
          <p:nvPr/>
        </p:nvSpPr>
        <p:spPr>
          <a:xfrm>
            <a:off x="13330019" y="6857999"/>
            <a:ext cx="8251213" cy="10284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pPr marL="457200" indent="-457200">
              <a:spcAft>
                <a:spcPts val="500"/>
              </a:spcAft>
              <a:buFont typeface="Arial" panose="020B0604020202020204" pitchFamily="34" charset="0"/>
              <a:buChar char="•"/>
            </a:pPr>
            <a:r>
              <a:rPr lang="en-US" sz="2800" baseline="0" dirty="0" smtClean="0"/>
              <a:t>Defeat of enemies</a:t>
            </a:r>
            <a:endParaRPr lang="en-US" sz="2800" baseline="0" dirty="0"/>
          </a:p>
          <a:p>
            <a:pPr marL="457200" indent="-457200">
              <a:buFont typeface="Arial" panose="020B0604020202020204" pitchFamily="34" charset="0"/>
              <a:buChar char="•"/>
            </a:pPr>
            <a:r>
              <a:rPr lang="en-US" sz="2800" baseline="0" dirty="0" smtClean="0"/>
              <a:t>Removal of </a:t>
            </a:r>
            <a:r>
              <a:rPr lang="en-US" sz="2800" baseline="0" dirty="0"/>
              <a:t>tutorial prompts</a:t>
            </a:r>
          </a:p>
        </p:txBody>
      </p:sp>
      <p:sp>
        <p:nvSpPr>
          <p:cNvPr id="23" name="The presentation is made for many different needs and challenges. But first and foremost"/>
          <p:cNvSpPr/>
          <p:nvPr/>
        </p:nvSpPr>
        <p:spPr>
          <a:xfrm>
            <a:off x="13369712" y="9102640"/>
            <a:ext cx="8251213" cy="15234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pPr marL="457200" indent="-457200">
              <a:spcAft>
                <a:spcPts val="500"/>
              </a:spcAft>
              <a:buFont typeface="Arial" panose="020B0604020202020204" pitchFamily="34" charset="0"/>
              <a:buChar char="•"/>
            </a:pPr>
            <a:r>
              <a:rPr lang="en-US" sz="2800" baseline="0" dirty="0" smtClean="0"/>
              <a:t>Player death</a:t>
            </a:r>
            <a:endParaRPr lang="en-US" sz="2800" baseline="0" dirty="0"/>
          </a:p>
          <a:p>
            <a:pPr marL="457200" indent="-457200">
              <a:spcAft>
                <a:spcPts val="500"/>
              </a:spcAft>
              <a:buFont typeface="Arial" panose="020B0604020202020204" pitchFamily="34" charset="0"/>
              <a:buChar char="•"/>
            </a:pPr>
            <a:r>
              <a:rPr lang="en-US" sz="2800" baseline="0" dirty="0" smtClean="0"/>
              <a:t>Loss of weapons</a:t>
            </a:r>
          </a:p>
          <a:p>
            <a:pPr marL="457200" indent="-457200">
              <a:buFont typeface="Arial" panose="020B0604020202020204" pitchFamily="34" charset="0"/>
              <a:buChar char="•"/>
            </a:pPr>
            <a:r>
              <a:rPr lang="en-US" sz="2800" baseline="0" dirty="0" smtClean="0"/>
              <a:t>Loss of items</a:t>
            </a: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0515" r="29095"/>
          <a:stretch/>
        </p:blipFill>
        <p:spPr>
          <a:xfrm>
            <a:off x="221632" y="328278"/>
            <a:ext cx="11091512" cy="130594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3638864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Let’s </a:t>
            </a:r>
            <a:r>
              <a:rPr lang="en-US" sz="6000" dirty="0" smtClean="0"/>
              <a:t>Just Get This </a:t>
            </a:r>
            <a:r>
              <a:rPr lang="en-US" sz="6000" dirty="0"/>
              <a:t>out of the </a:t>
            </a:r>
            <a:r>
              <a:rPr lang="en-US" sz="6000" dirty="0" smtClean="0"/>
              <a:t>Way . . .</a:t>
            </a:r>
            <a:endParaRPr sz="6000" dirty="0"/>
          </a:p>
        </p:txBody>
      </p:sp>
      <p:sp>
        <p:nvSpPr>
          <p:cNvPr id="45" name="AEVER"/>
          <p:cNvSpPr txBox="1"/>
          <p:nvPr/>
        </p:nvSpPr>
        <p:spPr>
          <a:xfrm>
            <a:off x="6081367" y="5638702"/>
            <a:ext cx="1222129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Documentation</a:t>
            </a:r>
            <a:endParaRPr sz="8000" cap="all" dirty="0">
              <a:solidFill>
                <a:srgbClr val="FFD966"/>
              </a:solidFill>
            </a:endParaRPr>
          </a:p>
        </p:txBody>
      </p:sp>
    </p:spTree>
    <p:extLst>
      <p:ext uri="{BB962C8B-B14F-4D97-AF65-F5344CB8AC3E}">
        <p14:creationId xmlns:p14="http://schemas.microsoft.com/office/powerpoint/2010/main" val="210149724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9967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During the development of a project, it’s important that all stakeholders have a mutual understanding of the project. </a:t>
            </a:r>
          </a:p>
          <a:p>
            <a:r>
              <a:rPr lang="en-US" sz="2800" dirty="0"/>
              <a:t> </a:t>
            </a:r>
          </a:p>
          <a:p>
            <a:r>
              <a:rPr lang="en-US" sz="2800" dirty="0"/>
              <a:t>Whether a team member is an artist, programmer, designer, marketer, or </a:t>
            </a:r>
            <a:r>
              <a:rPr lang="en-US" sz="2800" dirty="0" smtClean="0"/>
              <a:t>other type of professional, </a:t>
            </a:r>
            <a:r>
              <a:rPr lang="en-US" sz="2800" dirty="0"/>
              <a:t>they need to know the goals and intent behind the decisions made by the team. </a:t>
            </a:r>
          </a:p>
          <a:p>
            <a:r>
              <a:rPr lang="en-US" sz="2800" dirty="0"/>
              <a:t> </a:t>
            </a:r>
          </a:p>
          <a:p>
            <a:r>
              <a:rPr lang="en-US" sz="2800" dirty="0"/>
              <a:t>For this reason, the following pieces of documentation are typically developed by teams when going into full production of a project</a:t>
            </a:r>
            <a:r>
              <a:rPr lang="en-US" sz="2800" dirty="0" smtClean="0"/>
              <a:t>:</a:t>
            </a:r>
          </a:p>
          <a:p>
            <a:endParaRPr lang="en-US" sz="2800" dirty="0"/>
          </a:p>
          <a:p>
            <a:pPr marL="457200" indent="-457200">
              <a:buFont typeface="Arial" panose="020B0604020202020204" pitchFamily="34" charset="0"/>
              <a:buChar char="•"/>
            </a:pPr>
            <a:r>
              <a:rPr lang="en-US" sz="2800" dirty="0"/>
              <a:t>Design </a:t>
            </a:r>
            <a:r>
              <a:rPr lang="en-US" sz="2800" dirty="0" smtClean="0"/>
              <a:t>document</a:t>
            </a:r>
            <a:endParaRPr lang="en-US" sz="2800" dirty="0"/>
          </a:p>
          <a:p>
            <a:pPr marL="457200" indent="-457200">
              <a:buFont typeface="Arial" panose="020B0604020202020204" pitchFamily="34" charset="0"/>
              <a:buChar char="•"/>
            </a:pPr>
            <a:r>
              <a:rPr lang="en-US" sz="2800" dirty="0"/>
              <a:t>Pitch </a:t>
            </a:r>
            <a:r>
              <a:rPr lang="en-US" sz="2800" dirty="0" smtClean="0"/>
              <a:t>document</a:t>
            </a:r>
            <a:endParaRPr lang="en-US" sz="2800" dirty="0"/>
          </a:p>
          <a:p>
            <a:pPr marL="457200" indent="-457200">
              <a:buFont typeface="Arial" panose="020B0604020202020204" pitchFamily="34" charset="0"/>
              <a:buChar char="•"/>
            </a:pPr>
            <a:r>
              <a:rPr lang="en-US" sz="2800" dirty="0"/>
              <a:t>Feature </a:t>
            </a:r>
            <a:r>
              <a:rPr lang="en-US" sz="2800" dirty="0" smtClean="0"/>
              <a:t>matrix</a:t>
            </a:r>
            <a:endParaRPr lang="en-US" sz="2800" dirty="0"/>
          </a:p>
          <a:p>
            <a:pPr marL="457200" indent="-457200">
              <a:buFont typeface="Arial" panose="020B0604020202020204" pitchFamily="34" charset="0"/>
              <a:buChar char="•"/>
            </a:pPr>
            <a:r>
              <a:rPr lang="en-US" sz="2800" dirty="0"/>
              <a:t>Art </a:t>
            </a:r>
            <a:r>
              <a:rPr lang="en-US" sz="2800" dirty="0" smtClean="0"/>
              <a:t>bible</a:t>
            </a:r>
            <a:endParaRPr lang="en-US" sz="2800" dirty="0"/>
          </a:p>
          <a:p>
            <a:pPr marL="457200" indent="-457200">
              <a:buFont typeface="Arial" panose="020B0604020202020204" pitchFamily="34" charset="0"/>
              <a:buChar char="•"/>
            </a:pPr>
            <a:r>
              <a:rPr lang="en-US" sz="2800" dirty="0"/>
              <a:t>Art </a:t>
            </a:r>
            <a:r>
              <a:rPr lang="en-US" sz="2800" dirty="0" smtClean="0"/>
              <a:t>budget</a:t>
            </a:r>
            <a:endParaRPr lang="en-US" sz="2800" dirty="0"/>
          </a:p>
          <a:p>
            <a:pPr marL="457200" indent="-457200">
              <a:buFont typeface="Arial" panose="020B0604020202020204" pitchFamily="34" charset="0"/>
              <a:buChar char="•"/>
            </a:pPr>
            <a:r>
              <a:rPr lang="en-US" sz="2800" dirty="0"/>
              <a:t>Production </a:t>
            </a:r>
            <a:r>
              <a:rPr lang="en-US" sz="2800" dirty="0" smtClean="0"/>
              <a:t>budget</a:t>
            </a:r>
            <a:endParaRPr lang="en-US" sz="2800" dirty="0"/>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smtClean="0"/>
              <a:t>Documentation</a:t>
            </a:r>
          </a:p>
          <a:p>
            <a:r>
              <a:rPr lang="en-US" dirty="0" smtClean="0"/>
              <a:t>Types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57262579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Pitch Document</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709681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a:spcAft>
                <a:spcPts val="2400"/>
              </a:spcAft>
            </a:pPr>
            <a:r>
              <a:rPr lang="en-US" sz="2800" dirty="0"/>
              <a:t>A pitch document is used to recruit team members, apply for publication or grants, and generally gather support for a project your team will develop. </a:t>
            </a:r>
          </a:p>
          <a:p>
            <a:pPr>
              <a:spcAft>
                <a:spcPts val="1200"/>
              </a:spcAft>
            </a:pPr>
            <a:r>
              <a:rPr lang="en-US" sz="2800" dirty="0" smtClean="0"/>
              <a:t>This document </a:t>
            </a:r>
            <a:r>
              <a:rPr lang="en-US" sz="2800" dirty="0"/>
              <a:t>is usually tailored to its intended audience; however, it typically focuses on the following</a:t>
            </a:r>
            <a:r>
              <a:rPr lang="en-US" sz="2800" dirty="0" smtClean="0"/>
              <a:t>:</a:t>
            </a:r>
          </a:p>
          <a:p>
            <a:pPr marL="457200" indent="-457200">
              <a:spcAft>
                <a:spcPts val="500"/>
              </a:spcAft>
              <a:buFont typeface="Arial" panose="020B0604020202020204" pitchFamily="34" charset="0"/>
              <a:buChar char="•"/>
            </a:pPr>
            <a:r>
              <a:rPr lang="en-US" sz="2800" dirty="0" smtClean="0"/>
              <a:t>What </a:t>
            </a:r>
            <a:r>
              <a:rPr lang="en-US" sz="2800" dirty="0"/>
              <a:t>are your project aims?</a:t>
            </a:r>
          </a:p>
          <a:p>
            <a:pPr marL="457200" indent="-457200">
              <a:spcAft>
                <a:spcPts val="500"/>
              </a:spcAft>
              <a:buFont typeface="Arial" panose="020B0604020202020204" pitchFamily="34" charset="0"/>
              <a:buChar char="•"/>
            </a:pPr>
            <a:r>
              <a:rPr lang="en-US" sz="2800" dirty="0"/>
              <a:t>What is unique about your project?</a:t>
            </a:r>
          </a:p>
          <a:p>
            <a:pPr marL="457200" indent="-457200">
              <a:spcAft>
                <a:spcPts val="500"/>
              </a:spcAft>
              <a:buFont typeface="Arial" panose="020B0604020202020204" pitchFamily="34" charset="0"/>
              <a:buChar char="•"/>
            </a:pPr>
            <a:r>
              <a:rPr lang="en-US" sz="2800" dirty="0"/>
              <a:t>Why is the project exciting or marketable?</a:t>
            </a:r>
          </a:p>
          <a:p>
            <a:pPr marL="457200" indent="-457200">
              <a:spcAft>
                <a:spcPts val="2400"/>
              </a:spcAft>
              <a:buFont typeface="Arial" panose="020B0604020202020204" pitchFamily="34" charset="0"/>
              <a:buChar char="•"/>
            </a:pPr>
            <a:r>
              <a:rPr lang="en-US" sz="2800" dirty="0"/>
              <a:t>What skills/plans do you have to overcome any hurdles?</a:t>
            </a:r>
          </a:p>
          <a:p>
            <a:r>
              <a:rPr lang="en-US" sz="2800" dirty="0" smtClean="0"/>
              <a:t>The pitch document typically needs </a:t>
            </a:r>
            <a:r>
              <a:rPr lang="en-US" sz="2800" dirty="0"/>
              <a:t>the support of prototypes and concept art to fully illustrate </a:t>
            </a:r>
            <a:r>
              <a:rPr lang="en-US" sz="2800" dirty="0" smtClean="0"/>
              <a:t>the </a:t>
            </a:r>
            <a:r>
              <a:rPr lang="en-US" sz="2800" dirty="0"/>
              <a:t>intent.</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 name="Picture 2" descr="batch, books, document">
            <a:extLst>
              <a:ext uri="{FF2B5EF4-FFF2-40B4-BE49-F238E27FC236}">
                <a16:creationId xmlns="" xmlns:a16="http://schemas.microsoft.com/office/drawing/2014/main" id="{6F458FC9-3819-4C9D-9C85-7E1A6D60D2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r="38646"/>
          <a:stretch/>
        </p:blipFill>
        <p:spPr bwMode="auto">
          <a:xfrm>
            <a:off x="12144376" y="0"/>
            <a:ext cx="1228725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69866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Design Document</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A design document outlines all core mechanics, references, and conceptual development plans for a project. </a:t>
            </a:r>
          </a:p>
          <a:p>
            <a:r>
              <a:rPr lang="en-US" sz="2800" dirty="0"/>
              <a:t> </a:t>
            </a:r>
          </a:p>
          <a:p>
            <a:r>
              <a:rPr lang="en-US" sz="2800" dirty="0" smtClean="0"/>
              <a:t>It </a:t>
            </a:r>
            <a:r>
              <a:rPr lang="en-US" sz="2800" dirty="0"/>
              <a:t>is a somewhat organic document that changes as production continues, but it is essentially a document that at all times can be referenced and examined by the team to better understand both mechanic implementation and the reasoning behind various mechanics</a:t>
            </a:r>
            <a:r>
              <a:rPr lang="en-US" sz="2800" dirty="0" smtClean="0"/>
              <a:t>.</a:t>
            </a:r>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2" name="Rectangle: Folded Corner 1">
            <a:extLst>
              <a:ext uri="{FF2B5EF4-FFF2-40B4-BE49-F238E27FC236}">
                <a16:creationId xmlns="" xmlns:a16="http://schemas.microsoft.com/office/drawing/2014/main" id="{773D4C80-2916-414C-BF66-DEA68AF5DFD8}"/>
              </a:ext>
            </a:extLst>
          </p:cNvPr>
          <p:cNvSpPr/>
          <p:nvPr/>
        </p:nvSpPr>
        <p:spPr>
          <a:xfrm>
            <a:off x="14020800" y="1802383"/>
            <a:ext cx="7581494" cy="9702800"/>
          </a:xfrm>
          <a:prstGeom prst="foldedCorner">
            <a:avLst/>
          </a:prstGeom>
          <a:solidFill>
            <a:srgbClr val="E9F0F6"/>
          </a:solidFill>
          <a:ln/>
          <a:effectLst>
            <a:outerShdw blurRad="63500" sx="101000" sy="101000" algn="ctr"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0" name="Rectangle: Folded Corner 29">
            <a:extLst>
              <a:ext uri="{FF2B5EF4-FFF2-40B4-BE49-F238E27FC236}">
                <a16:creationId xmlns="" xmlns:a16="http://schemas.microsoft.com/office/drawing/2014/main" id="{1CB77CDC-0E85-4B3B-B939-701436362915}"/>
              </a:ext>
            </a:extLst>
          </p:cNvPr>
          <p:cNvSpPr/>
          <p:nvPr/>
        </p:nvSpPr>
        <p:spPr>
          <a:xfrm>
            <a:off x="14173200" y="1954783"/>
            <a:ext cx="7581494" cy="9702800"/>
          </a:xfrm>
          <a:prstGeom prst="foldedCorner">
            <a:avLst/>
          </a:prstGeom>
          <a:solidFill>
            <a:srgbClr val="E9F0F6"/>
          </a:solidFill>
          <a:ln/>
          <a:effectLst>
            <a:outerShdw blurRad="63500" sx="101000" sy="101000" algn="ctr"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1" name="Rectangle: Folded Corner 30">
            <a:extLst>
              <a:ext uri="{FF2B5EF4-FFF2-40B4-BE49-F238E27FC236}">
                <a16:creationId xmlns="" xmlns:a16="http://schemas.microsoft.com/office/drawing/2014/main" id="{C1595571-B766-4FDE-A1D8-3F7A685EDCE7}"/>
              </a:ext>
            </a:extLst>
          </p:cNvPr>
          <p:cNvSpPr/>
          <p:nvPr/>
        </p:nvSpPr>
        <p:spPr>
          <a:xfrm>
            <a:off x="14325600" y="2107183"/>
            <a:ext cx="7581494" cy="9702800"/>
          </a:xfrm>
          <a:prstGeom prst="foldedCorner">
            <a:avLst/>
          </a:prstGeom>
          <a:solidFill>
            <a:srgbClr val="E9F0F6"/>
          </a:solidFill>
          <a:ln/>
          <a:effectLst>
            <a:outerShdw blurRad="63500" sx="101000" sy="101000" algn="ctr"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 name="Rectangle: Folded Corner 31">
            <a:extLst>
              <a:ext uri="{FF2B5EF4-FFF2-40B4-BE49-F238E27FC236}">
                <a16:creationId xmlns="" xmlns:a16="http://schemas.microsoft.com/office/drawing/2014/main" id="{0D71DB8C-106C-4624-9406-94396CBB2802}"/>
              </a:ext>
            </a:extLst>
          </p:cNvPr>
          <p:cNvSpPr/>
          <p:nvPr/>
        </p:nvSpPr>
        <p:spPr>
          <a:xfrm>
            <a:off x="14478000" y="2259583"/>
            <a:ext cx="7581494" cy="9702800"/>
          </a:xfrm>
          <a:prstGeom prst="foldedCorner">
            <a:avLst/>
          </a:prstGeom>
          <a:solidFill>
            <a:srgbClr val="E9F0F6"/>
          </a:solidFill>
          <a:ln/>
          <a:effectLst>
            <a:outerShdw blurRad="63500" sx="101000" sy="101000" algn="ctr"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3" name="Rectangle: Folded Corner 32">
            <a:extLst>
              <a:ext uri="{FF2B5EF4-FFF2-40B4-BE49-F238E27FC236}">
                <a16:creationId xmlns="" xmlns:a16="http://schemas.microsoft.com/office/drawing/2014/main" id="{BF58CF89-918A-402E-8A46-8FBFD655BAAA}"/>
              </a:ext>
            </a:extLst>
          </p:cNvPr>
          <p:cNvSpPr/>
          <p:nvPr/>
        </p:nvSpPr>
        <p:spPr>
          <a:xfrm>
            <a:off x="14630400" y="2411983"/>
            <a:ext cx="7581494" cy="9702800"/>
          </a:xfrm>
          <a:prstGeom prst="foldedCorner">
            <a:avLst/>
          </a:prstGeom>
          <a:solidFill>
            <a:srgbClr val="E9F0F6"/>
          </a:solidFill>
          <a:ln/>
          <a:effectLst>
            <a:outerShdw blurRad="63500" sx="101000" sy="101000" algn="ctr"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4" name="Rectangle: Folded Corner 33">
            <a:extLst>
              <a:ext uri="{FF2B5EF4-FFF2-40B4-BE49-F238E27FC236}">
                <a16:creationId xmlns="" xmlns:a16="http://schemas.microsoft.com/office/drawing/2014/main" id="{A75B0AA7-1F67-451F-A486-2A669E86637C}"/>
              </a:ext>
            </a:extLst>
          </p:cNvPr>
          <p:cNvSpPr/>
          <p:nvPr/>
        </p:nvSpPr>
        <p:spPr>
          <a:xfrm>
            <a:off x="14782800" y="2564383"/>
            <a:ext cx="7581494" cy="9702800"/>
          </a:xfrm>
          <a:prstGeom prst="foldedCorner">
            <a:avLst/>
          </a:prstGeom>
          <a:solidFill>
            <a:srgbClr val="E9F0F6"/>
          </a:solidFill>
          <a:ln/>
          <a:effectLst>
            <a:outerShdw blurRad="63500" sx="101000" sy="101000" algn="ctr"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Helvetica"/>
              <a:ea typeface="Helvetica"/>
              <a:cs typeface="Helvetica"/>
              <a:sym typeface="Helvetica"/>
            </a:endParaRPr>
          </a:p>
        </p:txBody>
      </p:sp>
      <p:pic>
        <p:nvPicPr>
          <p:cNvPr id="5" name="Picture 4">
            <a:extLst>
              <a:ext uri="{FF2B5EF4-FFF2-40B4-BE49-F238E27FC236}">
                <a16:creationId xmlns="" xmlns:a16="http://schemas.microsoft.com/office/drawing/2014/main" id="{2C34A41D-BE63-4859-B830-58D04644A8CB}"/>
              </a:ext>
            </a:extLst>
          </p:cNvPr>
          <p:cNvPicPr>
            <a:picLocks noChangeAspect="1"/>
          </p:cNvPicPr>
          <p:nvPr/>
        </p:nvPicPr>
        <p:blipFill rotWithShape="1">
          <a:blip r:embed="rId3">
            <a:lum bright="70000" contrast="-70000"/>
          </a:blip>
          <a:srcRect l="47985" t="12797" r="29607" b="26432"/>
          <a:stretch/>
        </p:blipFill>
        <p:spPr>
          <a:xfrm>
            <a:off x="15679728" y="3003634"/>
            <a:ext cx="5584764" cy="8519498"/>
          </a:xfrm>
          <a:prstGeom prst="rect">
            <a:avLst/>
          </a:prstGeom>
          <a:ln>
            <a:noFill/>
          </a:ln>
          <a:effectLst>
            <a:softEdge rad="112500"/>
          </a:effectLst>
        </p:spPr>
      </p:pic>
      <p:sp>
        <p:nvSpPr>
          <p:cNvPr id="4" name="TextBox 3">
            <a:extLst>
              <a:ext uri="{FF2B5EF4-FFF2-40B4-BE49-F238E27FC236}">
                <a16:creationId xmlns="" xmlns:a16="http://schemas.microsoft.com/office/drawing/2014/main" id="{6326F1EF-CB58-4D9F-A5F5-2592EA1B41D1}"/>
              </a:ext>
            </a:extLst>
          </p:cNvPr>
          <p:cNvSpPr txBox="1"/>
          <p:nvPr/>
        </p:nvSpPr>
        <p:spPr>
          <a:xfrm>
            <a:off x="14750339" y="2830852"/>
            <a:ext cx="7341616" cy="86280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AU" sz="7200" dirty="0">
              <a:ln>
                <a:solidFill>
                  <a:schemeClr val="bg2">
                    <a:lumMod val="90000"/>
                  </a:schemeClr>
                </a:solidFill>
              </a:ln>
              <a:solidFill>
                <a:schemeClr val="tx1">
                  <a:lumMod val="65000"/>
                  <a:lumOff val="35000"/>
                </a:schemeClr>
              </a:solidFill>
              <a:latin typeface="Helvetica"/>
              <a:ea typeface="Helvetica"/>
              <a:cs typeface="Helvetica"/>
              <a:sym typeface="Helvetica"/>
            </a:endParaRPr>
          </a:p>
          <a:p>
            <a:endParaRPr lang="en-AU" sz="7200" dirty="0">
              <a:ln>
                <a:solidFill>
                  <a:schemeClr val="bg2">
                    <a:lumMod val="90000"/>
                  </a:schemeClr>
                </a:solidFill>
              </a:ln>
              <a:solidFill>
                <a:schemeClr val="tx1">
                  <a:lumMod val="65000"/>
                  <a:lumOff val="35000"/>
                </a:schemeClr>
              </a:solidFill>
              <a:latin typeface="Helvetica"/>
              <a:ea typeface="Helvetica"/>
              <a:cs typeface="Helvetica"/>
              <a:sym typeface="Helvetica"/>
            </a:endParaRPr>
          </a:p>
          <a:p>
            <a:endParaRPr lang="en-AU" sz="7200" dirty="0">
              <a:ln>
                <a:solidFill>
                  <a:schemeClr val="bg2">
                    <a:lumMod val="90000"/>
                  </a:schemeClr>
                </a:solidFill>
              </a:ln>
              <a:solidFill>
                <a:schemeClr val="tx1">
                  <a:lumMod val="65000"/>
                  <a:lumOff val="35000"/>
                </a:schemeClr>
              </a:solidFill>
              <a:latin typeface="Helvetica"/>
              <a:ea typeface="Helvetica"/>
              <a:cs typeface="Helvetica"/>
              <a:sym typeface="Helvetica"/>
            </a:endParaRPr>
          </a:p>
          <a:p>
            <a:r>
              <a:rPr lang="en-AU" sz="7200" dirty="0" smtClean="0">
                <a:ln>
                  <a:solidFill>
                    <a:schemeClr val="bg2">
                      <a:lumMod val="90000"/>
                    </a:schemeClr>
                  </a:solidFill>
                </a:ln>
                <a:solidFill>
                  <a:schemeClr val="tx1">
                    <a:lumMod val="65000"/>
                    <a:lumOff val="35000"/>
                  </a:schemeClr>
                </a:solidFill>
                <a:latin typeface="Helvetica"/>
                <a:ea typeface="Helvetica"/>
                <a:cs typeface="Helvetica"/>
                <a:sym typeface="Helvetica"/>
              </a:rPr>
              <a:t>“ODIN”</a:t>
            </a:r>
            <a:endParaRPr lang="en-AU" sz="7200" dirty="0">
              <a:ln>
                <a:solidFill>
                  <a:schemeClr val="bg2">
                    <a:lumMod val="90000"/>
                  </a:schemeClr>
                </a:solidFill>
              </a:ln>
              <a:solidFill>
                <a:schemeClr val="tx1">
                  <a:lumMod val="65000"/>
                  <a:lumOff val="35000"/>
                </a:schemeClr>
              </a:solidFill>
              <a:latin typeface="Helvetica"/>
              <a:ea typeface="Helvetica"/>
              <a:cs typeface="Helvetica"/>
              <a:sym typeface="Helvetica"/>
            </a:endParaRPr>
          </a:p>
          <a:p>
            <a:r>
              <a:rPr lang="en-AU" sz="3200" dirty="0" smtClean="0">
                <a:ln>
                  <a:solidFill>
                    <a:schemeClr val="bg2">
                      <a:lumMod val="90000"/>
                    </a:schemeClr>
                  </a:solidFill>
                </a:ln>
                <a:solidFill>
                  <a:schemeClr val="tx1">
                    <a:lumMod val="65000"/>
                    <a:lumOff val="35000"/>
                  </a:schemeClr>
                </a:solidFill>
                <a:latin typeface="Helvetica"/>
                <a:ea typeface="Helvetica"/>
                <a:cs typeface="Helvetica"/>
                <a:sym typeface="Helvetica"/>
              </a:rPr>
              <a:t>An </a:t>
            </a:r>
            <a:r>
              <a:rPr lang="en-AU" sz="3200" dirty="0">
                <a:ln>
                  <a:solidFill>
                    <a:schemeClr val="bg2">
                      <a:lumMod val="90000"/>
                    </a:schemeClr>
                  </a:solidFill>
                </a:ln>
                <a:solidFill>
                  <a:schemeClr val="tx1">
                    <a:lumMod val="65000"/>
                    <a:lumOff val="35000"/>
                  </a:schemeClr>
                </a:solidFill>
                <a:latin typeface="Helvetica"/>
                <a:ea typeface="Helvetica"/>
                <a:cs typeface="Helvetica"/>
                <a:sym typeface="Helvetica"/>
              </a:rPr>
              <a:t>arcade-style VR shooter</a:t>
            </a:r>
          </a:p>
          <a:p>
            <a:endParaRPr lang="en-AU" sz="3600" dirty="0">
              <a:ln>
                <a:solidFill>
                  <a:schemeClr val="bg2">
                    <a:lumMod val="90000"/>
                  </a:schemeClr>
                </a:solidFill>
              </a:ln>
              <a:solidFill>
                <a:schemeClr val="tx1">
                  <a:lumMod val="65000"/>
                  <a:lumOff val="35000"/>
                </a:schemeClr>
              </a:solidFill>
              <a:latin typeface="Helvetica"/>
              <a:ea typeface="Helvetica"/>
              <a:cs typeface="Helvetica"/>
              <a:sym typeface="Helvetica"/>
            </a:endParaRPr>
          </a:p>
          <a:p>
            <a:endParaRPr lang="en-AU" sz="3600" dirty="0">
              <a:ln>
                <a:solidFill>
                  <a:schemeClr val="bg2">
                    <a:lumMod val="90000"/>
                  </a:schemeClr>
                </a:solidFill>
              </a:ln>
              <a:solidFill>
                <a:schemeClr val="tx1">
                  <a:lumMod val="65000"/>
                  <a:lumOff val="35000"/>
                </a:schemeClr>
              </a:solidFill>
              <a:latin typeface="Helvetica"/>
              <a:ea typeface="Helvetica"/>
              <a:cs typeface="Helvetica"/>
              <a:sym typeface="Helvetica"/>
            </a:endParaRPr>
          </a:p>
          <a:p>
            <a:endParaRPr lang="en-AU" sz="3600" dirty="0">
              <a:ln>
                <a:solidFill>
                  <a:schemeClr val="bg2">
                    <a:lumMod val="90000"/>
                  </a:schemeClr>
                </a:solidFill>
              </a:ln>
              <a:solidFill>
                <a:schemeClr val="tx1">
                  <a:lumMod val="65000"/>
                  <a:lumOff val="35000"/>
                </a:schemeClr>
              </a:solidFill>
              <a:latin typeface="Helvetica"/>
              <a:ea typeface="Helvetica"/>
              <a:cs typeface="Helvetica"/>
              <a:sym typeface="Helvetica"/>
            </a:endParaRPr>
          </a:p>
          <a:p>
            <a:r>
              <a:rPr lang="en-AU" sz="2800" dirty="0">
                <a:ln>
                  <a:solidFill>
                    <a:schemeClr val="bg2">
                      <a:lumMod val="90000"/>
                    </a:schemeClr>
                  </a:solidFill>
                </a:ln>
                <a:solidFill>
                  <a:schemeClr val="tx1">
                    <a:lumMod val="65000"/>
                    <a:lumOff val="35000"/>
                  </a:schemeClr>
                </a:solidFill>
                <a:latin typeface="Helvetica"/>
                <a:ea typeface="Helvetica"/>
                <a:cs typeface="Helvetica"/>
                <a:sym typeface="Helvetica"/>
              </a:rPr>
              <a:t>Design by</a:t>
            </a:r>
          </a:p>
          <a:p>
            <a:r>
              <a:rPr lang="en-AU" sz="4000" dirty="0">
                <a:ln>
                  <a:solidFill>
                    <a:schemeClr val="bg2">
                      <a:lumMod val="90000"/>
                    </a:schemeClr>
                  </a:solidFill>
                </a:ln>
                <a:solidFill>
                  <a:schemeClr val="tx1">
                    <a:lumMod val="65000"/>
                    <a:lumOff val="35000"/>
                  </a:schemeClr>
                </a:solidFill>
                <a:latin typeface="Helvetica"/>
                <a:ea typeface="Helvetica"/>
                <a:cs typeface="Helvetica"/>
                <a:sym typeface="Helvetica"/>
              </a:rPr>
              <a:t>Epic Games</a:t>
            </a:r>
          </a:p>
          <a:p>
            <a:pPr marL="0" marR="0" indent="0" algn="ctr" defTabSz="825500" rtl="0" fontAlgn="auto" latinLnBrk="0" hangingPunct="0">
              <a:lnSpc>
                <a:spcPct val="100000"/>
              </a:lnSpc>
              <a:spcBef>
                <a:spcPts val="0"/>
              </a:spcBef>
              <a:spcAft>
                <a:spcPts val="0"/>
              </a:spcAft>
              <a:buClrTx/>
              <a:buSzTx/>
              <a:buFontTx/>
              <a:buNone/>
              <a:tabLst/>
            </a:pPr>
            <a:endParaRPr kumimoji="0" lang="en-AU"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43634454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Image" descr="Image"/>
          <p:cNvPicPr>
            <a:picLocks noChangeAspect="1"/>
          </p:cNvPicPr>
          <p:nvPr/>
        </p:nvPicPr>
        <p:blipFill>
          <a:blip r:embed="rId2">
            <a:extLst/>
          </a:blip>
          <a:srcRect l="12144" r="12144"/>
          <a:stretch>
            <a:fillRect/>
          </a:stretch>
        </p:blipFill>
        <p:spPr>
          <a:xfrm>
            <a:off x="-6273" y="0"/>
            <a:ext cx="18461280" cy="13716001"/>
          </a:xfrm>
          <a:prstGeom prst="rect">
            <a:avLst/>
          </a:prstGeom>
          <a:ln w="12700">
            <a:miter lim="400000"/>
          </a:ln>
        </p:spPr>
      </p:pic>
      <p:sp>
        <p:nvSpPr>
          <p:cNvPr id="12"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845607" y="3997788"/>
            <a:ext cx="5247157"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A feature matrix is a chart plotting every feature in the game against every other feature and what their interactions mean. </a:t>
            </a:r>
          </a:p>
          <a:p>
            <a:r>
              <a:rPr lang="en-US" sz="2800" dirty="0"/>
              <a:t> </a:t>
            </a:r>
          </a:p>
          <a:p>
            <a:r>
              <a:rPr lang="en-US" sz="2800" dirty="0"/>
              <a:t>While creating a Feature Matrix may seem like an arduous task, its development often reveals many potential interactions that hadn’t previously been considered</a:t>
            </a:r>
            <a:r>
              <a:rPr lang="en-US" sz="2800" dirty="0" smtClean="0"/>
              <a:t>.</a:t>
            </a:r>
            <a:endParaRPr lang="en-US" sz="2800" dirty="0"/>
          </a:p>
        </p:txBody>
      </p:sp>
      <p:sp>
        <p:nvSpPr>
          <p:cNvPr id="2" name="TextBox 1"/>
          <p:cNvSpPr txBox="1"/>
          <p:nvPr/>
        </p:nvSpPr>
        <p:spPr>
          <a:xfrm>
            <a:off x="5723177" y="12923139"/>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Example Feature Matrix</a:t>
            </a:r>
            <a:endParaRPr kumimoji="0" lang="en-US" sz="2800" b="0" i="0" u="none" strike="noStrike" cap="none" spc="0" normalizeH="0" baseline="0" dirty="0">
              <a:ln>
                <a:noFill/>
              </a:ln>
              <a:solidFill>
                <a:srgbClr val="000000"/>
              </a:solidFill>
              <a:effectLst/>
              <a:uFillTx/>
              <a:sym typeface="Helvetica Light"/>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6"/>
            <a:ext cx="2626729" cy="2683625"/>
          </a:xfrm>
          <a:prstGeom prst="rect">
            <a:avLst/>
          </a:prstGeom>
        </p:spPr>
      </p:pic>
      <p:pic>
        <p:nvPicPr>
          <p:cNvPr id="4" name="Picture 3"/>
          <p:cNvPicPr>
            <a:picLocks noChangeAspect="1"/>
          </p:cNvPicPr>
          <p:nvPr/>
        </p:nvPicPr>
        <p:blipFill>
          <a:blip r:embed="rId4"/>
          <a:stretch>
            <a:fillRect/>
          </a:stretch>
        </p:blipFill>
        <p:spPr>
          <a:xfrm>
            <a:off x="565025" y="1367520"/>
            <a:ext cx="17318682" cy="11006668"/>
          </a:xfrm>
          <a:prstGeom prst="rect">
            <a:avLst/>
          </a:prstGeom>
          <a:ln>
            <a:noFill/>
          </a:ln>
          <a:effectLst>
            <a:outerShdw blurRad="190500" algn="tl" rotWithShape="0">
              <a:srgbClr val="000000">
                <a:alpha val="70000"/>
              </a:srgbClr>
            </a:outerShdw>
          </a:effectLst>
        </p:spPr>
      </p:pic>
      <p:sp>
        <p:nvSpPr>
          <p:cNvPr id="10" name="The Picture slide"/>
          <p:cNvSpPr txBox="1"/>
          <p:nvPr/>
        </p:nvSpPr>
        <p:spPr>
          <a:xfrm>
            <a:off x="18799346" y="1670171"/>
            <a:ext cx="4665170"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Feature Matrix</a:t>
            </a:r>
            <a:endParaRPr cap="all" dirty="0"/>
          </a:p>
        </p:txBody>
      </p:sp>
      <p:sp>
        <p:nvSpPr>
          <p:cNvPr id="8" name="Rectangle"/>
          <p:cNvSpPr/>
          <p:nvPr/>
        </p:nvSpPr>
        <p:spPr>
          <a:xfrm>
            <a:off x="18908324" y="3575787"/>
            <a:ext cx="5248656"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347703467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cdn.artstation.com/p/assets/images/images/002/255/440/large/james-paick-epic-10122015-orion-final-copy.jpg?14593773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8"/>
            <a:ext cx="24384000" cy="13728700"/>
          </a:xfrm>
          <a:prstGeom prst="rect">
            <a:avLst/>
          </a:prstGeom>
          <a:noFill/>
          <a:extLst>
            <a:ext uri="{909E8E84-426E-40DD-AFC4-6F175D3DCCD1}">
              <a14:hiddenFill xmlns:a14="http://schemas.microsoft.com/office/drawing/2010/main">
                <a:solidFill>
                  <a:srgbClr val="FFFFFF"/>
                </a:solidFill>
              </a14:hiddenFill>
            </a:ext>
          </a:extLst>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4057308"/>
            <a:ext cx="7008270"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Art Bible</a:t>
            </a:r>
            <a:endParaRPr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An art bible is a collection of reference </a:t>
            </a:r>
            <a:r>
              <a:rPr lang="en-US" sz="2800" dirty="0" smtClean="0"/>
              <a:t>materials, </a:t>
            </a:r>
            <a:r>
              <a:rPr lang="en-US" sz="2800" dirty="0"/>
              <a:t>concept art, and proof of concepts. This document is used as a way of communicating the visual themes and concepts of a project to the art, audio, and visual effects teams</a:t>
            </a:r>
            <a:r>
              <a:rPr lang="en-US" sz="2800" dirty="0" smtClean="0"/>
              <a:t>.</a:t>
            </a:r>
            <a:endParaRPr lang="en-US"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124696489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Art Budget</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311880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Unlike an art bible, which focuses on final design and output, the art budget is a document exploring maximum threshold for various art pieces, such as vertex counts on meshes, number of UV sets, number of materials, number of LOD models, or instruction counts. This document is a technical reference for artists and tech artists to adhere to</a:t>
            </a:r>
            <a:r>
              <a:rPr lang="en-US" sz="2800" dirty="0" smtClean="0"/>
              <a:t>.</a:t>
            </a:r>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9227" r="28270"/>
          <a:stretch/>
        </p:blipFill>
        <p:spPr>
          <a:xfrm>
            <a:off x="12125325" y="0"/>
            <a:ext cx="12258675" cy="13716000"/>
          </a:xfrm>
          <a:prstGeom prst="rect">
            <a:avLst/>
          </a:prstGeom>
        </p:spPr>
      </p:pic>
    </p:spTree>
    <p:extLst>
      <p:ext uri="{BB962C8B-B14F-4D97-AF65-F5344CB8AC3E}">
        <p14:creationId xmlns:p14="http://schemas.microsoft.com/office/powerpoint/2010/main" val="153380201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Production Budget</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development of a game, even an indie or student project, will always have costs associated with it. Staff wages, rent, exhibiting costs, server costs, website costs, and equipment costs will almost always factor into development at some point, and these costs need to be determined ahead of time so that the team is never put into a position of financial insecurity. Remember to include slack time and contingency funding, as game development rarely goes according to plan</a:t>
            </a:r>
            <a:r>
              <a:rPr lang="en-US" sz="2800" dirty="0" smtClean="0"/>
              <a:t>!</a:t>
            </a:r>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3074" name="Picture 2" descr="https://static.pexels.com/photos/53621/calculator-calculation-insurance-finance-53621.jpeg"/>
          <p:cNvPicPr>
            <a:picLocks noChangeAspect="1" noChangeArrowheads="1"/>
          </p:cNvPicPr>
          <p:nvPr/>
        </p:nvPicPr>
        <p:blipFill rotWithShape="1">
          <a:blip r:embed="rId3">
            <a:extLst>
              <a:ext uri="{28A0092B-C50C-407E-A947-70E740481C1C}">
                <a14:useLocalDpi xmlns:a14="http://schemas.microsoft.com/office/drawing/2010/main" val="0"/>
              </a:ext>
            </a:extLst>
          </a:blip>
          <a:srcRect l="8075" r="39374"/>
          <a:stretch/>
        </p:blipFill>
        <p:spPr bwMode="auto">
          <a:xfrm>
            <a:off x="12141200" y="0"/>
            <a:ext cx="12235544" cy="13715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9380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88" y="5638702"/>
            <a:ext cx="930703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5125" y="0"/>
            <a:ext cx="17754599" cy="13716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ircular Arrow 16"/>
          <p:cNvSpPr/>
          <p:nvPr/>
        </p:nvSpPr>
        <p:spPr>
          <a:xfrm flipV="1">
            <a:off x="12707180" y="1865963"/>
            <a:ext cx="948982" cy="675732"/>
          </a:xfrm>
          <a:prstGeom prst="rightArrow">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8" name="Circular Arrow 16"/>
          <p:cNvSpPr/>
          <p:nvPr/>
        </p:nvSpPr>
        <p:spPr>
          <a:xfrm flipV="1">
            <a:off x="13938666" y="1865963"/>
            <a:ext cx="948982" cy="675732"/>
          </a:xfrm>
          <a:prstGeom prst="rightArrow">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9" name="Circular Arrow 16"/>
          <p:cNvSpPr/>
          <p:nvPr/>
        </p:nvSpPr>
        <p:spPr>
          <a:xfrm flipV="1">
            <a:off x="15170152" y="1865963"/>
            <a:ext cx="948982" cy="675732"/>
          </a:xfrm>
          <a:prstGeom prst="rightArrow">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4" name="Freeform: Shape 13"/>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0" y="5937491"/>
            <a:ext cx="7082914" cy="39805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While it’s easy to think of game development as being a linear process where you have an idea for a game, </a:t>
            </a:r>
            <a:r>
              <a:rPr lang="en-US" sz="2800" dirty="0" smtClean="0"/>
              <a:t>you develop </a:t>
            </a:r>
            <a:r>
              <a:rPr lang="en-US" sz="2800" dirty="0"/>
              <a:t>it, </a:t>
            </a:r>
            <a:r>
              <a:rPr lang="en-US" sz="2800" dirty="0" smtClean="0"/>
              <a:t>and you release </a:t>
            </a:r>
            <a:r>
              <a:rPr lang="en-US" sz="2800" dirty="0"/>
              <a:t>it, the real process requires substantially more iteration. Each mechanic needs to be designed, developed, tested, evaluated, and then redeveloped based </a:t>
            </a:r>
            <a:r>
              <a:rPr lang="en-US" sz="2800" dirty="0" smtClean="0"/>
              <a:t>on </a:t>
            </a:r>
            <a:r>
              <a:rPr lang="en-US" sz="2800" dirty="0"/>
              <a:t>feedback until it is effective within a given project</a:t>
            </a:r>
            <a:r>
              <a:rPr lang="en-US" sz="2800" dirty="0" smtClean="0"/>
              <a:t>.</a:t>
            </a:r>
            <a:endParaRPr lang="en-US" sz="2800" dirty="0"/>
          </a:p>
        </p:txBody>
      </p:sp>
      <p:sp>
        <p:nvSpPr>
          <p:cNvPr id="21" name="The Picture slide"/>
          <p:cNvSpPr txBox="1"/>
          <p:nvPr/>
        </p:nvSpPr>
        <p:spPr>
          <a:xfrm>
            <a:off x="682069" y="3547810"/>
            <a:ext cx="7082914"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Game Development Life Cycle</a:t>
            </a:r>
            <a:endParaRPr cap="all" dirty="0"/>
          </a:p>
        </p:txBody>
      </p:sp>
      <p:sp>
        <p:nvSpPr>
          <p:cNvPr id="22" name="Rectangle"/>
          <p:cNvSpPr/>
          <p:nvPr/>
        </p:nvSpPr>
        <p:spPr>
          <a:xfrm>
            <a:off x="719392" y="5524338"/>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graphicFrame>
        <p:nvGraphicFramePr>
          <p:cNvPr id="2" name="Diagram 1"/>
          <p:cNvGraphicFramePr/>
          <p:nvPr>
            <p:extLst>
              <p:ext uri="{D42A27DB-BD31-4B8C-83A1-F6EECF244321}">
                <p14:modId xmlns:p14="http://schemas.microsoft.com/office/powerpoint/2010/main" val="3495885618"/>
              </p:ext>
            </p:extLst>
          </p:nvPr>
        </p:nvGraphicFramePr>
        <p:xfrm>
          <a:off x="10582246" y="1439333"/>
          <a:ext cx="16256000" cy="10837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3831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7" y="3618651"/>
            <a:ext cx="9134967"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How would you describe a game of tag?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69967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If you were to describe a game of tag, you might do it like </a:t>
            </a:r>
            <a:r>
              <a:rPr lang="en-US" sz="2800" dirty="0" smtClean="0"/>
              <a:t>this:</a:t>
            </a:r>
            <a:endParaRPr lang="en-US" sz="2800" dirty="0"/>
          </a:p>
          <a:p>
            <a:r>
              <a:rPr lang="en-US" sz="2800" dirty="0"/>
              <a:t> </a:t>
            </a:r>
          </a:p>
          <a:p>
            <a:r>
              <a:rPr lang="en-US" sz="2800" i="1" dirty="0"/>
              <a:t>In a game of tag, a collection of players run around a space, typically a schoolyard, avoiding a player that is considered “it.” Whenever a player that is “it” touches, or tags, another player, the tagged player becomes “it” while the original player is now no longer “it.” Players need to avoid being “it” for as long as possible. The game is over after a set amount of time.</a:t>
            </a:r>
            <a:endParaRPr lang="en-US" sz="2800" dirty="0"/>
          </a:p>
          <a:p>
            <a:r>
              <a:rPr lang="en-US" sz="2800" dirty="0"/>
              <a:t> </a:t>
            </a:r>
          </a:p>
          <a:p>
            <a:r>
              <a:rPr lang="en-US" sz="2800" dirty="0"/>
              <a:t>While this description may be sufficient </a:t>
            </a:r>
            <a:r>
              <a:rPr lang="en-US" sz="2800" dirty="0" smtClean="0"/>
              <a:t>for </a:t>
            </a:r>
            <a:r>
              <a:rPr lang="en-US" sz="2800" dirty="0"/>
              <a:t>describing the game to a friend, it fails to describe it in a </a:t>
            </a:r>
            <a:r>
              <a:rPr lang="en-US" sz="2800" b="1" dirty="0"/>
              <a:t>game design context</a:t>
            </a:r>
            <a:r>
              <a:rPr lang="en-US" sz="2800" dirty="0" smtClean="0"/>
              <a:t>.</a:t>
            </a:r>
            <a:endParaRPr lang="en-US" sz="2800" dirty="0"/>
          </a:p>
          <a:p>
            <a:endParaRPr lang="en-US" sz="2800" dirty="0"/>
          </a:p>
        </p:txBody>
      </p:sp>
      <p:sp>
        <p:nvSpPr>
          <p:cNvPr id="16" name="Rectangle"/>
          <p:cNvSpPr/>
          <p:nvPr/>
        </p:nvSpPr>
        <p:spPr>
          <a:xfrm>
            <a:off x="1752108" y="5586815"/>
            <a:ext cx="905256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1295" r="19213"/>
          <a:stretch/>
        </p:blipFill>
        <p:spPr>
          <a:xfrm>
            <a:off x="12134850" y="0"/>
            <a:ext cx="12239625" cy="13716000"/>
          </a:xfrm>
          <a:prstGeom prst="rect">
            <a:avLst/>
          </a:prstGeom>
        </p:spPr>
      </p:pic>
    </p:spTree>
    <p:extLst>
      <p:ext uri="{BB962C8B-B14F-4D97-AF65-F5344CB8AC3E}">
        <p14:creationId xmlns:p14="http://schemas.microsoft.com/office/powerpoint/2010/main" val="200340121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Services"/>
          <p:cNvSpPr/>
          <p:nvPr/>
        </p:nvSpPr>
        <p:spPr>
          <a:xfrm>
            <a:off x="13334347" y="2529066"/>
            <a:ext cx="8246885"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smtClean="0"/>
              <a:t>Space</a:t>
            </a:r>
            <a:endParaRPr dirty="0"/>
          </a:p>
        </p:txBody>
      </p:sp>
      <p:sp>
        <p:nvSpPr>
          <p:cNvPr id="1235" name="Data charts"/>
          <p:cNvSpPr/>
          <p:nvPr/>
        </p:nvSpPr>
        <p:spPr>
          <a:xfrm>
            <a:off x="13334348" y="4246863"/>
            <a:ext cx="824688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smtClean="0"/>
              <a:t>Goals</a:t>
            </a:r>
            <a:endParaRPr dirty="0"/>
          </a:p>
        </p:txBody>
      </p:sp>
      <p:sp>
        <p:nvSpPr>
          <p:cNvPr id="1236" name="Projects"/>
          <p:cNvSpPr/>
          <p:nvPr/>
        </p:nvSpPr>
        <p:spPr>
          <a:xfrm>
            <a:off x="13334347" y="5938388"/>
            <a:ext cx="8286577"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smtClean="0"/>
              <a:t>Actors</a:t>
            </a:r>
            <a:endParaRPr dirty="0"/>
          </a:p>
        </p:txBody>
      </p:sp>
      <p:sp>
        <p:nvSpPr>
          <p:cNvPr id="1237" name="Mock-Ups"/>
          <p:cNvSpPr/>
          <p:nvPr/>
        </p:nvSpPr>
        <p:spPr>
          <a:xfrm>
            <a:off x="13334348" y="9679690"/>
            <a:ext cx="8286576"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Rules</a:t>
            </a:r>
            <a:endParaRPr dirty="0"/>
          </a:p>
        </p:txBody>
      </p:sp>
      <p:sp>
        <p:nvSpPr>
          <p:cNvPr id="1244" name="Line"/>
          <p:cNvSpPr/>
          <p:nvPr/>
        </p:nvSpPr>
        <p:spPr>
          <a:xfrm flipV="1">
            <a:off x="12590307" y="-14302"/>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245" name="Circle"/>
          <p:cNvSpPr/>
          <p:nvPr/>
        </p:nvSpPr>
        <p:spPr>
          <a:xfrm>
            <a:off x="12328435" y="2708193"/>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6" name="Circle"/>
          <p:cNvSpPr/>
          <p:nvPr/>
        </p:nvSpPr>
        <p:spPr>
          <a:xfrm>
            <a:off x="12315735" y="4425989"/>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7" name="Circle"/>
          <p:cNvSpPr/>
          <p:nvPr/>
        </p:nvSpPr>
        <p:spPr>
          <a:xfrm>
            <a:off x="12333417" y="6117514"/>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8" name="Circle"/>
          <p:cNvSpPr/>
          <p:nvPr/>
        </p:nvSpPr>
        <p:spPr>
          <a:xfrm>
            <a:off x="12333417" y="7988166"/>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1" name="Mock-Ups"/>
          <p:cNvSpPr/>
          <p:nvPr/>
        </p:nvSpPr>
        <p:spPr>
          <a:xfrm>
            <a:off x="13334348" y="7809039"/>
            <a:ext cx="8286576"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smtClean="0"/>
              <a:t>Mechanics</a:t>
            </a:r>
            <a:endParaRPr dirty="0"/>
          </a:p>
        </p:txBody>
      </p:sp>
      <p:sp>
        <p:nvSpPr>
          <p:cNvPr id="25" name="Circle"/>
          <p:cNvSpPr/>
          <p:nvPr/>
        </p:nvSpPr>
        <p:spPr>
          <a:xfrm>
            <a:off x="12334566" y="9858817"/>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6"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7" name="Just like flower porcelain  You’re like a moon that  awaken to say hello So beautiful and bright that you make me content to play it  world"/>
          <p:cNvSpPr txBox="1"/>
          <p:nvPr/>
        </p:nvSpPr>
        <p:spPr>
          <a:xfrm>
            <a:off x="1903990" y="4183930"/>
            <a:ext cx="6572119" cy="24109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It’s possible to break up the core elements </a:t>
            </a:r>
            <a:r>
              <a:rPr lang="en-US" dirty="0" smtClean="0"/>
              <a:t>into categories.</a:t>
            </a:r>
            <a:endParaRPr dirty="0"/>
          </a:p>
        </p:txBody>
      </p:sp>
      <p:pic>
        <p:nvPicPr>
          <p:cNvPr id="28" name="Picture 2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935534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Space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95007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space is the environment in which the gameplay will take place. This </a:t>
            </a:r>
            <a:r>
              <a:rPr lang="en-US" sz="2800" dirty="0" smtClean="0"/>
              <a:t>description applies </a:t>
            </a:r>
            <a:r>
              <a:rPr lang="en-US" sz="2800" dirty="0"/>
              <a:t>to both aesthetics and the design of the space</a:t>
            </a:r>
            <a:r>
              <a:rPr lang="en-US" sz="2800" dirty="0" smtClean="0"/>
              <a:t>.</a:t>
            </a:r>
            <a:endParaRPr lang="en-US" sz="2800" dirty="0"/>
          </a:p>
          <a:p>
            <a:endParaRPr lang="en-US" sz="2800" dirty="0"/>
          </a:p>
          <a:p>
            <a:pPr marL="457200" indent="-457200">
              <a:spcAft>
                <a:spcPts val="1400"/>
              </a:spcAft>
              <a:buFont typeface="Arial" panose="020B0604020202020204" pitchFamily="34" charset="0"/>
              <a:buChar char="•"/>
            </a:pPr>
            <a:r>
              <a:rPr lang="en-US" sz="2800" dirty="0"/>
              <a:t>Will </a:t>
            </a:r>
            <a:r>
              <a:rPr lang="en-US" sz="2800" dirty="0" smtClean="0"/>
              <a:t>the space </a:t>
            </a:r>
            <a:r>
              <a:rPr lang="en-US" sz="2800" dirty="0"/>
              <a:t>be 2D or 3D</a:t>
            </a:r>
            <a:r>
              <a:rPr lang="en-US" sz="2800" dirty="0" smtClean="0"/>
              <a:t>?</a:t>
            </a:r>
          </a:p>
          <a:p>
            <a:pPr marL="457200" indent="-457200">
              <a:spcAft>
                <a:spcPts val="1400"/>
              </a:spcAft>
              <a:buFont typeface="Arial" panose="020B0604020202020204" pitchFamily="34" charset="0"/>
              <a:buChar char="•"/>
            </a:pPr>
            <a:r>
              <a:rPr lang="en-US" sz="2800" dirty="0" smtClean="0"/>
              <a:t>Will </a:t>
            </a:r>
            <a:r>
              <a:rPr lang="en-US" sz="2800" dirty="0"/>
              <a:t>the </a:t>
            </a:r>
            <a:r>
              <a:rPr lang="en-US" sz="2800" i="1" dirty="0" smtClean="0"/>
              <a:t>z</a:t>
            </a:r>
            <a:r>
              <a:rPr lang="en-US" sz="2800" dirty="0" smtClean="0"/>
              <a:t> axis </a:t>
            </a:r>
            <a:r>
              <a:rPr lang="en-US" sz="2800" dirty="0"/>
              <a:t>matter to players</a:t>
            </a:r>
            <a:r>
              <a:rPr lang="en-US" sz="2800" dirty="0" smtClean="0"/>
              <a:t>?</a:t>
            </a:r>
          </a:p>
          <a:p>
            <a:pPr marL="457200" indent="-457200">
              <a:spcAft>
                <a:spcPts val="1400"/>
              </a:spcAft>
              <a:buFont typeface="Arial" panose="020B0604020202020204" pitchFamily="34" charset="0"/>
              <a:buChar char="•"/>
            </a:pPr>
            <a:r>
              <a:rPr lang="en-US" sz="2800" dirty="0"/>
              <a:t>How will cover and other environmental factors </a:t>
            </a:r>
            <a:r>
              <a:rPr lang="en-US" sz="2800" dirty="0" smtClean="0"/>
              <a:t>alter other design elements?</a:t>
            </a:r>
          </a:p>
          <a:p>
            <a:pPr marL="457200" indent="-457200">
              <a:buFont typeface="Arial" panose="020B0604020202020204" pitchFamily="34" charset="0"/>
              <a:buChar char="•"/>
            </a:pPr>
            <a:r>
              <a:rPr lang="en-US" sz="2800" dirty="0" smtClean="0"/>
              <a:t>Will the gameplay take place in </a:t>
            </a:r>
            <a:r>
              <a:rPr lang="en-US" sz="2800" dirty="0"/>
              <a:t>large open spaces or </a:t>
            </a:r>
            <a:r>
              <a:rPr lang="en-US" sz="2800" dirty="0" smtClean="0"/>
              <a:t>in tight </a:t>
            </a:r>
            <a:r>
              <a:rPr lang="en-US" sz="2800" dirty="0"/>
              <a:t>corridors?</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Picture 3">
            <a:extLst>
              <a:ext uri="{FF2B5EF4-FFF2-40B4-BE49-F238E27FC236}">
                <a16:creationId xmlns="" xmlns:a16="http://schemas.microsoft.com/office/drawing/2014/main" id="{B85E7404-6A5A-4E17-84F9-2DCD2769DB63}"/>
              </a:ext>
            </a:extLst>
          </p:cNvPr>
          <p:cNvPicPr>
            <a:picLocks noChangeAspect="1"/>
          </p:cNvPicPr>
          <p:nvPr/>
        </p:nvPicPr>
        <p:blipFill rotWithShape="1">
          <a:blip r:embed="rId3">
            <a:extLst>
              <a:ext uri="{28A0092B-C50C-407E-A947-70E740481C1C}">
                <a14:useLocalDpi xmlns:a14="http://schemas.microsoft.com/office/drawing/2010/main" val="0"/>
              </a:ext>
            </a:extLst>
          </a:blip>
          <a:srcRect l="35754" t="3860" r="19153" b="2852"/>
          <a:stretch/>
        </p:blipFill>
        <p:spPr>
          <a:xfrm>
            <a:off x="12308481" y="155275"/>
            <a:ext cx="11896833" cy="134054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404908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Goals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268791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dirty="0" smtClean="0"/>
              <a:t>goals are </a:t>
            </a:r>
            <a:r>
              <a:rPr lang="en-US" sz="2800" dirty="0"/>
              <a:t>what players must do to win or complete a </a:t>
            </a:r>
            <a:r>
              <a:rPr lang="en-US" sz="2800" dirty="0" smtClean="0"/>
              <a:t>game and represent the overall objectives to players. Should </a:t>
            </a:r>
            <a:r>
              <a:rPr lang="en-US" sz="2800" dirty="0"/>
              <a:t>the player be completing a circuit? Knocking enemy players from the arena?</a:t>
            </a:r>
          </a:p>
          <a:p>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00291" y="3882313"/>
            <a:ext cx="11713213" cy="6576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11197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Actors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9922" y="6041884"/>
            <a:ext cx="8509001" cy="311880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Actors are the main components within a game. They are the objects that are interacted with and controlled within the environment.</a:t>
            </a:r>
          </a:p>
          <a:p>
            <a:r>
              <a:rPr lang="en-US" sz="2800" dirty="0"/>
              <a:t> </a:t>
            </a:r>
          </a:p>
          <a:p>
            <a:r>
              <a:rPr lang="en-US" sz="2800" dirty="0"/>
              <a:t>Players, weapons, and pickups are common types of actors</a:t>
            </a:r>
            <a:r>
              <a:rPr lang="en-US" sz="2800" dirty="0" smtClean="0"/>
              <a:t>.</a:t>
            </a:r>
            <a:endParaRPr lang="en-US" sz="2800" dirty="0"/>
          </a:p>
          <a:p>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 name="Picture 7"/>
          <p:cNvPicPr>
            <a:picLocks noChangeAspect="1"/>
          </p:cNvPicPr>
          <p:nvPr/>
        </p:nvPicPr>
        <p:blipFill rotWithShape="1">
          <a:blip r:embed="rId3"/>
          <a:srcRect l="15182" r="20656"/>
          <a:stretch/>
        </p:blipFill>
        <p:spPr>
          <a:xfrm>
            <a:off x="12305398" y="167302"/>
            <a:ext cx="11917578" cy="133136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2715931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Mechanics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Mechanics detail the actions that a player or other actors can </a:t>
            </a:r>
            <a:r>
              <a:rPr lang="en-US" sz="2800" dirty="0" smtClean="0"/>
              <a:t>do during </a:t>
            </a:r>
            <a:r>
              <a:rPr lang="en-US" sz="2800" dirty="0"/>
              <a:t>the game. </a:t>
            </a:r>
            <a:r>
              <a:rPr lang="en-US" sz="2800" dirty="0" smtClean="0"/>
              <a:t>Sometimes mechanics </a:t>
            </a:r>
            <a:r>
              <a:rPr lang="en-US" sz="2800" dirty="0"/>
              <a:t>are designed </a:t>
            </a:r>
            <a:r>
              <a:rPr lang="en-US" sz="2800" dirty="0" smtClean="0"/>
              <a:t>for compatibility </a:t>
            </a:r>
            <a:r>
              <a:rPr lang="en-US" sz="2800" dirty="0"/>
              <a:t>between one another. For instance, while a player may be able to jump and slide, a new mechanic may be borne from sliding when landing.</a:t>
            </a:r>
          </a:p>
          <a:p>
            <a:r>
              <a:rPr lang="en-US" sz="2800" dirty="0"/>
              <a:t> </a:t>
            </a:r>
          </a:p>
          <a:p>
            <a:r>
              <a:rPr lang="en-US" sz="2800" dirty="0"/>
              <a:t>Jumping, sliding, diving, and firing projectiles are all considered as different mechanics</a:t>
            </a:r>
            <a:r>
              <a:rPr lang="en-US" sz="2800" dirty="0" smtClean="0"/>
              <a:t>.</a:t>
            </a:r>
            <a:endParaRPr lang="en-US" sz="2800" dirty="0"/>
          </a:p>
          <a:p>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40209"/>
          <a:stretch/>
        </p:blipFill>
        <p:spPr>
          <a:xfrm>
            <a:off x="12326169" y="219456"/>
            <a:ext cx="11880510" cy="132770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0280449"/>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7716</TotalTime>
  <Words>1233</Words>
  <Application>Microsoft Office PowerPoint</Application>
  <PresentationFormat>Custom</PresentationFormat>
  <Paragraphs>147</Paragraphs>
  <Slides>29</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29</vt:i4>
      </vt:variant>
    </vt:vector>
  </HeadingPairs>
  <TitlesOfParts>
    <vt:vector size="38" baseType="lpstr">
      <vt:lpstr>Arial</vt:lpstr>
      <vt:lpstr>Calibri</vt:lpstr>
      <vt:lpstr>Calibri Light</vt:lpstr>
      <vt:lpstr>Helvetica</vt:lpstr>
      <vt:lpstr>Helvetica Light</vt:lpstr>
      <vt:lpstr>Helvetica Neue</vt:lpstr>
      <vt:lpstr>White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Luis Cataldi</cp:lastModifiedBy>
  <cp:revision>243</cp:revision>
  <dcterms:modified xsi:type="dcterms:W3CDTF">2018-03-12T20:14:29Z</dcterms:modified>
</cp:coreProperties>
</file>